
<file path=[Content_Types].xml><?xml version="1.0" encoding="utf-8"?>
<Types xmlns="http://schemas.openxmlformats.org/package/2006/content-types">
  <Default ContentType="application/x-fontdata" Extension="fntdata"/>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2.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4" r:id="rId3"/>
  </p:sldMasterIdLst>
  <p:notesMasterIdLst>
    <p:notesMasterId r:id="rId46"/>
  </p:notesMasterIdLst>
  <p:sldIdLst>
    <p:sldId id="256" r:id="rId4"/>
    <p:sldId id="628" r:id="rId5"/>
    <p:sldId id="629" r:id="rId6"/>
    <p:sldId id="311" r:id="rId7"/>
    <p:sldId id="632" r:id="rId8"/>
    <p:sldId id="622" r:id="rId9"/>
    <p:sldId id="620" r:id="rId10"/>
    <p:sldId id="626" r:id="rId11"/>
    <p:sldId id="648" r:id="rId12"/>
    <p:sldId id="649" r:id="rId13"/>
    <p:sldId id="258" r:id="rId14"/>
    <p:sldId id="259" r:id="rId15"/>
    <p:sldId id="260" r:id="rId16"/>
    <p:sldId id="261" r:id="rId17"/>
    <p:sldId id="262" r:id="rId18"/>
    <p:sldId id="263" r:id="rId19"/>
    <p:sldId id="264" r:id="rId20"/>
    <p:sldId id="644" r:id="rId21"/>
    <p:sldId id="630" r:id="rId22"/>
    <p:sldId id="257" r:id="rId23"/>
    <p:sldId id="330" r:id="rId24"/>
    <p:sldId id="306" r:id="rId25"/>
    <p:sldId id="336" r:id="rId26"/>
    <p:sldId id="283" r:id="rId27"/>
    <p:sldId id="322" r:id="rId28"/>
    <p:sldId id="301" r:id="rId29"/>
    <p:sldId id="331" r:id="rId30"/>
    <p:sldId id="343" r:id="rId31"/>
    <p:sldId id="342" r:id="rId32"/>
    <p:sldId id="314" r:id="rId33"/>
    <p:sldId id="344" r:id="rId34"/>
    <p:sldId id="349" r:id="rId35"/>
    <p:sldId id="345" r:id="rId36"/>
    <p:sldId id="346" r:id="rId37"/>
    <p:sldId id="347" r:id="rId38"/>
    <p:sldId id="348" r:id="rId39"/>
    <p:sldId id="627" r:id="rId40"/>
    <p:sldId id="642" r:id="rId41"/>
    <p:sldId id="647" r:id="rId42"/>
    <p:sldId id="650" r:id="rId43"/>
    <p:sldId id="643" r:id="rId44"/>
    <p:sldId id="631" r:id="rId45"/>
  </p:sldIdLst>
  <p:sldSz cx="18288000" cy="10287000"/>
  <p:notesSz cx="6858000" cy="9144000"/>
  <p:embeddedFontLst>
    <p:embeddedFont>
      <p:font typeface="Abhaya Libre Regular" panose="020B0604020202020204" charset="0"/>
      <p:regular r:id="rId47"/>
    </p:embeddedFont>
    <p:embeddedFont>
      <p:font typeface="Abhaya Libre Regular Bold" panose="020B0604020202020204" charset="0"/>
      <p:regular r:id="rId48"/>
    </p:embeddedFont>
    <p:embeddedFont>
      <p:font typeface="Abril Fatface" panose="020B0604020202020204" charset="0"/>
      <p:regular r:id="rId49"/>
    </p:embeddedFont>
    <p:embeddedFont>
      <p:font typeface="Aharoni" panose="02010803020104030203" pitchFamily="2" charset="-79"/>
      <p:bold r:id="rId50"/>
    </p:embeddedFont>
    <p:embeddedFont>
      <p:font typeface="Calibri" panose="020F0502020204030204" pitchFamily="34" charset="0"/>
      <p:regular r:id="rId51"/>
      <p:bold r:id="rId52"/>
      <p:italic r:id="rId53"/>
      <p:boldItalic r:id="rId54"/>
    </p:embeddedFont>
    <p:embeddedFont>
      <p:font typeface="Open Sans Light Bold Italics" panose="020B0604020202020204"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380" autoAdjust="0"/>
  </p:normalViewPr>
  <p:slideViewPr>
    <p:cSldViewPr>
      <p:cViewPr varScale="1">
        <p:scale>
          <a:sx n="60" d="100"/>
          <a:sy n="60" d="100"/>
        </p:scale>
        <p:origin x="5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5.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DB1EF-0431-4020-BA40-6D3710CA34DC}" type="datetimeFigureOut">
              <a:rPr lang="en-GB" smtClean="0"/>
              <a:t>19/06/2020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76D8E-7B99-43A7-B253-78CA91D1E117}" type="slidenum">
              <a:rPr lang="en-GB" smtClean="0"/>
              <a:t>‹#›</a:t>
            </a:fld>
            <a:endParaRPr lang="en-GB"/>
          </a:p>
        </p:txBody>
      </p:sp>
    </p:spTree>
    <p:extLst>
      <p:ext uri="{BB962C8B-B14F-4D97-AF65-F5344CB8AC3E}">
        <p14:creationId xmlns:p14="http://schemas.microsoft.com/office/powerpoint/2010/main" val="2474412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According to the </a:t>
            </a:r>
            <a:r>
              <a:rPr lang="en-GB" sz="1200" dirty="0" err="1">
                <a:latin typeface="+mn-lt"/>
              </a:rPr>
              <a:t>VisitEngland</a:t>
            </a:r>
            <a:r>
              <a:rPr lang="en-GB" sz="1200" dirty="0">
                <a:latin typeface="+mn-lt"/>
              </a:rPr>
              <a:t> COVID weekly tracker </a:t>
            </a:r>
            <a:r>
              <a:rPr lang="en-GB" sz="1200" b="0" kern="1200" dirty="0">
                <a:solidFill>
                  <a:schemeClr val="tx1"/>
                </a:solidFill>
                <a:latin typeface="+mn-lt"/>
                <a:ea typeface="+mn-ea"/>
                <a:cs typeface="+mn-cs"/>
              </a:rPr>
              <a:t>published on the 15</a:t>
            </a:r>
            <a:r>
              <a:rPr lang="en-GB" sz="1200" b="0" kern="1200" baseline="30000" dirty="0">
                <a:solidFill>
                  <a:schemeClr val="tx1"/>
                </a:solidFill>
                <a:latin typeface="+mn-lt"/>
                <a:ea typeface="+mn-ea"/>
                <a:cs typeface="+mn-cs"/>
              </a:rPr>
              <a:t>th</a:t>
            </a:r>
            <a:r>
              <a:rPr lang="en-GB" sz="1200" b="0" kern="1200" dirty="0">
                <a:solidFill>
                  <a:schemeClr val="tx1"/>
                </a:solidFill>
                <a:latin typeface="+mn-lt"/>
                <a:ea typeface="+mn-ea"/>
                <a:cs typeface="+mn-cs"/>
              </a:rPr>
              <a:t> of June for England, the majority of England intenders (72%) feel that things are going to stay the same or the worst is still to come, significantly more than reported in week 2 (64%).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In the context of financial products, results this week indicate that as a result of the pandemic, over half of the population is shopping around more for the best deal – including those who consider themselves wealthy or well off. More than 1 in 3 say that they are less willing, in the current circumstances, to pay more for ‘extras’.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Times New Roman" panose="02020603050405020304" pitchFamily="18" charset="0"/>
              </a:rPr>
              <a:t>36% of England intenders believe that life will return to ‘something close to normal’ by September, rising to 59% by the end of the year – with both figures having marginally decreased since week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Although there is an increase in the proportion of people that are confident in taking a short break in the medium term (Sept-Oct), the public still anticipates taking fewer trips between now and the end of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Key factors that inhibit confidence to travel are broadly the same - advice from government, concerns around catching the virus and having less things to do and fewer opportunities to eat/drink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While for trips between June and September the preferred accommodation type is a private home or camping and caravanning (both 36%), </a:t>
            </a:r>
            <a:r>
              <a:rPr lang="en-GB" sz="1000" kern="1200" dirty="0">
                <a:solidFill>
                  <a:schemeClr val="tx1"/>
                </a:solidFill>
                <a:latin typeface="+mn-lt"/>
                <a:ea typeface="+mn-ea"/>
                <a:cs typeface="Times New Roman" panose="02020603050405020304" pitchFamily="18" charset="0"/>
              </a:rPr>
              <a:t>hotels will be the preferred option from October onwards (46%).</a:t>
            </a:r>
            <a:endParaRPr lang="en-GB" sz="1200" kern="1200" dirty="0">
              <a:solidFill>
                <a:schemeClr val="tx1"/>
              </a:solidFill>
              <a:latin typeface="+mn-lt"/>
              <a:ea typeface="+mn-ea"/>
              <a:cs typeface="+mn-cs"/>
            </a:endParaRPr>
          </a:p>
          <a:p>
            <a:endParaRPr lang="en-GB" dirty="0"/>
          </a:p>
          <a:p>
            <a:r>
              <a:rPr lang="en-GB" dirty="0"/>
              <a:t>The ALVA research shows consumers are likely to wait to see how attractions handle and enforce their re-opening phase before committing to visit, clearly demonstrating the importance of ensuring attractions effectively communicate this to their visitors. 2</a:t>
            </a:r>
          </a:p>
          <a:p>
            <a:endParaRPr lang="en-GB" sz="1200" b="0" kern="1200" dirty="0">
              <a:solidFill>
                <a:schemeClr val="tx1"/>
              </a:solidFill>
              <a:latin typeface="+mn-lt"/>
              <a:ea typeface="+mn-ea"/>
              <a:cs typeface="+mn-cs"/>
            </a:endParaRPr>
          </a:p>
          <a:p>
            <a:r>
              <a:rPr lang="en-GB" sz="1200" b="0" kern="1200" dirty="0">
                <a:solidFill>
                  <a:schemeClr val="tx1"/>
                </a:solidFill>
                <a:latin typeface="+mn-lt"/>
                <a:ea typeface="+mn-ea"/>
                <a:cs typeface="+mn-cs"/>
              </a:rPr>
              <a:t>S</a:t>
            </a:r>
            <a:r>
              <a:rPr lang="en-GB" dirty="0"/>
              <a:t>ocial distancing will be the most important priority for visitors when attractions reopen, followed closely by steps that maximize cleanliness. 1 </a:t>
            </a:r>
          </a:p>
          <a:p>
            <a:endParaRPr lang="en-GB" dirty="0"/>
          </a:p>
          <a:p>
            <a:r>
              <a:rPr lang="en-GB" dirty="0"/>
              <a:t>And as highlighted by ALVA, reassurance before and during a visit will be critical. Attractions must be seen to delivering and policing procedures effectively.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latin typeface="+mn-lt"/>
              <a:ea typeface="+mn-ea"/>
              <a:cs typeface="+mn-cs"/>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3694710-17B1-41FF-89A3-6966E0CA7A52}" type="slidenum">
              <a:rPr lang="en-GB" smtClean="0"/>
              <a:t>5</a:t>
            </a:fld>
            <a:endParaRPr lang="en-GB"/>
          </a:p>
        </p:txBody>
      </p:sp>
    </p:spTree>
    <p:extLst>
      <p:ext uri="{BB962C8B-B14F-4D97-AF65-F5344CB8AC3E}">
        <p14:creationId xmlns:p14="http://schemas.microsoft.com/office/powerpoint/2010/main" val="3046115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A56604-A70F-4177-A500-552222904D4A}" type="slidenum">
              <a:rPr lang="en-GB" smtClean="0"/>
              <a:t>40</a:t>
            </a:fld>
            <a:endParaRPr lang="en-GB"/>
          </a:p>
        </p:txBody>
      </p:sp>
    </p:spTree>
    <p:extLst>
      <p:ext uri="{BB962C8B-B14F-4D97-AF65-F5344CB8AC3E}">
        <p14:creationId xmlns:p14="http://schemas.microsoft.com/office/powerpoint/2010/main" val="4811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A56604-A70F-4177-A500-552222904D4A}" type="slidenum">
              <a:rPr lang="en-GB" smtClean="0"/>
              <a:t>41</a:t>
            </a:fld>
            <a:endParaRPr lang="en-GB"/>
          </a:p>
        </p:txBody>
      </p:sp>
    </p:spTree>
    <p:extLst>
      <p:ext uri="{BB962C8B-B14F-4D97-AF65-F5344CB8AC3E}">
        <p14:creationId xmlns:p14="http://schemas.microsoft.com/office/powerpoint/2010/main" val="310994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A56604-A70F-4177-A500-552222904D4A}" type="slidenum">
              <a:rPr lang="en-GB" smtClean="0"/>
              <a:t>18</a:t>
            </a:fld>
            <a:endParaRPr lang="en-GB"/>
          </a:p>
        </p:txBody>
      </p:sp>
    </p:spTree>
    <p:extLst>
      <p:ext uri="{BB962C8B-B14F-4D97-AF65-F5344CB8AC3E}">
        <p14:creationId xmlns:p14="http://schemas.microsoft.com/office/powerpoint/2010/main" val="423534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Scale v1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1C724-F7C9-4B95-9323-DCDDB3D892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74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1F28DE-CF35-4D8C-A665-CD737ACBA5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611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E5DEFC-BFAE-4186-88B9-06BA9B12B8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4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everyone</a:t>
            </a:r>
            <a:r>
              <a:rPr lang="en-GB" baseline="0" dirty="0"/>
              <a:t> agree with my third bullet? Think there will need to be some guidance given on how to display and use the marque and connect that up with the wider campaign/consumer message?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E5DEFC-BFAE-4186-88B9-06BA9B12B8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56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A56604-A70F-4177-A500-552222904D4A}" type="slidenum">
              <a:rPr lang="en-GB" smtClean="0"/>
              <a:t>37</a:t>
            </a:fld>
            <a:endParaRPr lang="en-GB"/>
          </a:p>
        </p:txBody>
      </p:sp>
    </p:spTree>
    <p:extLst>
      <p:ext uri="{BB962C8B-B14F-4D97-AF65-F5344CB8AC3E}">
        <p14:creationId xmlns:p14="http://schemas.microsoft.com/office/powerpoint/2010/main" val="330581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A56604-A70F-4177-A500-552222904D4A}" type="slidenum">
              <a:rPr lang="en-GB" smtClean="0"/>
              <a:t>38</a:t>
            </a:fld>
            <a:endParaRPr lang="en-GB"/>
          </a:p>
        </p:txBody>
      </p:sp>
    </p:spTree>
    <p:extLst>
      <p:ext uri="{BB962C8B-B14F-4D97-AF65-F5344CB8AC3E}">
        <p14:creationId xmlns:p14="http://schemas.microsoft.com/office/powerpoint/2010/main" val="636451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A56604-A70F-4177-A500-552222904D4A}" type="slidenum">
              <a:rPr lang="en-GB" smtClean="0"/>
              <a:t>39</a:t>
            </a:fld>
            <a:endParaRPr lang="en-GB"/>
          </a:p>
        </p:txBody>
      </p:sp>
    </p:spTree>
    <p:extLst>
      <p:ext uri="{BB962C8B-B14F-4D97-AF65-F5344CB8AC3E}">
        <p14:creationId xmlns:p14="http://schemas.microsoft.com/office/powerpoint/2010/main" val="11224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sitBritain and VisitEngland Title Slide">
    <p:spTree>
      <p:nvGrpSpPr>
        <p:cNvPr id="1" name=""/>
        <p:cNvGrpSpPr/>
        <p:nvPr/>
      </p:nvGrpSpPr>
      <p:grpSpPr>
        <a:xfrm>
          <a:off x="0" y="0"/>
          <a:ext cx="0" cy="0"/>
          <a:chOff x="0" y="0"/>
          <a:chExt cx="0" cy="0"/>
        </a:xfrm>
      </p:grpSpPr>
      <p:sp>
        <p:nvSpPr>
          <p:cNvPr id="5" name="Rectangle 4"/>
          <p:cNvSpPr/>
          <p:nvPr userDrawn="1"/>
        </p:nvSpPr>
        <p:spPr>
          <a:xfrm rot="5400000">
            <a:off x="8245040" y="-4537401"/>
            <a:ext cx="1723422" cy="17481978"/>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Rectangle 11"/>
          <p:cNvSpPr/>
          <p:nvPr userDrawn="1"/>
        </p:nvSpPr>
        <p:spPr>
          <a:xfrm>
            <a:off x="365761" y="165101"/>
            <a:ext cx="17481977" cy="1606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8" rtl="0" eaLnBrk="1" fontAlgn="auto" latinLnBrk="0" hangingPunct="1">
              <a:lnSpc>
                <a:spcPct val="8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505050"/>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hasCustomPrompt="1"/>
          </p:nvPr>
        </p:nvSpPr>
        <p:spPr>
          <a:xfrm>
            <a:off x="1040545" y="3473957"/>
            <a:ext cx="16028258" cy="1988345"/>
          </a:xfrm>
          <a:prstGeom prst="rect">
            <a:avLst/>
          </a:prstGeom>
        </p:spPr>
        <p:txBody>
          <a:bodyPr/>
          <a:lstStyle>
            <a:lvl1pPr marL="0" indent="0" algn="l" defTabSz="685784" rtl="0" eaLnBrk="1" latinLnBrk="0" hangingPunct="1">
              <a:spcBef>
                <a:spcPct val="20000"/>
              </a:spcBef>
              <a:buFont typeface="Arial"/>
              <a:buNone/>
              <a:defRPr lang="en-GB" sz="4500" kern="1200" baseline="0" dirty="0">
                <a:solidFill>
                  <a:schemeClr val="bg1"/>
                </a:solidFill>
                <a:latin typeface="Arial"/>
                <a:ea typeface="+mn-ea"/>
                <a:cs typeface="Arial"/>
              </a:defRPr>
            </a:lvl1pPr>
          </a:lstStyle>
          <a:p>
            <a:pPr marL="0" lvl="0" indent="0" algn="l" defTabSz="685784" rtl="0" eaLnBrk="1" latinLnBrk="0" hangingPunct="1">
              <a:spcBef>
                <a:spcPct val="20000"/>
              </a:spcBef>
              <a:buFont typeface="Arial"/>
              <a:buNone/>
            </a:pPr>
            <a:r>
              <a:rPr lang="en-GB" dirty="0"/>
              <a:t>Title of presentation and if it is longer than usual it can run over two lines</a:t>
            </a:r>
          </a:p>
        </p:txBody>
      </p:sp>
      <p:sp>
        <p:nvSpPr>
          <p:cNvPr id="8" name="Text Placeholder 14"/>
          <p:cNvSpPr>
            <a:spLocks noGrp="1"/>
          </p:cNvSpPr>
          <p:nvPr>
            <p:ph type="body" sz="quarter" idx="11" hasCustomPrompt="1"/>
          </p:nvPr>
        </p:nvSpPr>
        <p:spPr>
          <a:xfrm>
            <a:off x="1044350" y="5410808"/>
            <a:ext cx="15872051" cy="658637"/>
          </a:xfrm>
          <a:prstGeom prst="rect">
            <a:avLst/>
          </a:prstGeom>
        </p:spPr>
        <p:txBody>
          <a:bodyPr vert="horz"/>
          <a:lstStyle>
            <a:lvl1pPr marL="0" indent="0">
              <a:buNone/>
              <a:defRPr sz="3000">
                <a:solidFill>
                  <a:schemeClr val="accent2"/>
                </a:solidFill>
                <a:latin typeface="Arial"/>
                <a:cs typeface="Arial"/>
              </a:defRPr>
            </a:lvl1pPr>
            <a:lvl2pPr marL="685784" indent="0">
              <a:buNone/>
              <a:defRPr sz="3000">
                <a:latin typeface="Arial"/>
                <a:cs typeface="Arial"/>
              </a:defRPr>
            </a:lvl2pPr>
            <a:lvl3pPr marL="1371566" indent="0">
              <a:buNone/>
              <a:defRPr sz="3000">
                <a:latin typeface="Arial"/>
                <a:cs typeface="Arial"/>
              </a:defRPr>
            </a:lvl3pPr>
            <a:lvl4pPr marL="2057349" indent="0">
              <a:buNone/>
              <a:defRPr sz="3000">
                <a:latin typeface="Arial"/>
                <a:cs typeface="Arial"/>
              </a:defRPr>
            </a:lvl4pPr>
            <a:lvl5pPr marL="2743131" indent="0">
              <a:buNone/>
              <a:defRPr sz="3000">
                <a:latin typeface="Arial"/>
                <a:cs typeface="Arial"/>
              </a:defRPr>
            </a:lvl5pPr>
          </a:lstStyle>
          <a:p>
            <a:pPr lvl="0"/>
            <a:r>
              <a:rPr lang="en-US" dirty="0"/>
              <a:t>Subtitle e.g. presenter’s name</a:t>
            </a:r>
          </a:p>
        </p:txBody>
      </p:sp>
      <p:sp>
        <p:nvSpPr>
          <p:cNvPr id="13" name="Isosceles Triangle 12"/>
          <p:cNvSpPr/>
          <p:nvPr userDrawn="1"/>
        </p:nvSpPr>
        <p:spPr>
          <a:xfrm rot="10800000">
            <a:off x="1414609" y="5065298"/>
            <a:ext cx="483302" cy="203268"/>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IE" sz="27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16885923" y="9395460"/>
            <a:ext cx="961818" cy="73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white"/>
              </a:solidFill>
              <a:effectLst/>
              <a:uLnTx/>
              <a:uFillTx/>
              <a:latin typeface="Calibri"/>
              <a:ea typeface="+mn-ea"/>
              <a:cs typeface="+mn-cs"/>
            </a:endParaRPr>
          </a:p>
        </p:txBody>
      </p:sp>
      <p:sp>
        <p:nvSpPr>
          <p:cNvPr id="10" name="Picture Placeholder 8"/>
          <p:cNvSpPr>
            <a:spLocks noGrp="1"/>
          </p:cNvSpPr>
          <p:nvPr>
            <p:ph type="pic" sz="quarter" idx="12" hasCustomPrompt="1"/>
          </p:nvPr>
        </p:nvSpPr>
        <p:spPr>
          <a:xfrm>
            <a:off x="16122257" y="8243033"/>
            <a:ext cx="1576463" cy="1576463"/>
          </a:xfrm>
          <a:prstGeom prst="ellipse">
            <a:avLst/>
          </a:prstGeom>
          <a:solidFill>
            <a:srgbClr val="646363"/>
          </a:solidFill>
        </p:spPr>
        <p:txBody>
          <a:bodyPr lIns="0" tIns="0" rIns="0" bIns="0" anchor="ctr"/>
          <a:lstStyle>
            <a:lvl1pPr marL="0" indent="0" algn="ctr">
              <a:buNone/>
              <a:defRPr sz="1650">
                <a:solidFill>
                  <a:schemeClr val="bg1"/>
                </a:solidFill>
                <a:latin typeface="Arial" panose="020B0604020202020204" pitchFamily="34" charset="0"/>
                <a:cs typeface="Arial" panose="020B0604020202020204" pitchFamily="34" charset="0"/>
              </a:defRPr>
            </a:lvl1pPr>
          </a:lstStyle>
          <a:p>
            <a:r>
              <a:rPr lang="en-US" dirty="0"/>
              <a:t>partner logo</a:t>
            </a:r>
          </a:p>
        </p:txBody>
      </p:sp>
      <p:sp>
        <p:nvSpPr>
          <p:cNvPr id="14" name="Text Placeholder 14"/>
          <p:cNvSpPr>
            <a:spLocks noGrp="1"/>
          </p:cNvSpPr>
          <p:nvPr>
            <p:ph type="body" sz="quarter" idx="13" hasCustomPrompt="1"/>
          </p:nvPr>
        </p:nvSpPr>
        <p:spPr>
          <a:xfrm>
            <a:off x="1044350" y="6017053"/>
            <a:ext cx="15872051" cy="658637"/>
          </a:xfrm>
          <a:prstGeom prst="rect">
            <a:avLst/>
          </a:prstGeom>
        </p:spPr>
        <p:txBody>
          <a:bodyPr vert="horz"/>
          <a:lstStyle>
            <a:lvl1pPr marL="0" indent="0">
              <a:buNone/>
              <a:defRPr sz="3000">
                <a:solidFill>
                  <a:schemeClr val="accent2"/>
                </a:solidFill>
                <a:latin typeface="Arial"/>
                <a:cs typeface="Arial"/>
              </a:defRPr>
            </a:lvl1pPr>
            <a:lvl2pPr marL="685784" indent="0">
              <a:buNone/>
              <a:defRPr sz="3000">
                <a:latin typeface="Arial"/>
                <a:cs typeface="Arial"/>
              </a:defRPr>
            </a:lvl2pPr>
            <a:lvl3pPr marL="1371566" indent="0">
              <a:buNone/>
              <a:defRPr sz="3000">
                <a:latin typeface="Arial"/>
                <a:cs typeface="Arial"/>
              </a:defRPr>
            </a:lvl3pPr>
            <a:lvl4pPr marL="2057349" indent="0">
              <a:buNone/>
              <a:defRPr sz="3000">
                <a:latin typeface="Arial"/>
                <a:cs typeface="Arial"/>
              </a:defRPr>
            </a:lvl4pPr>
            <a:lvl5pPr marL="2743131" indent="0">
              <a:buNone/>
              <a:defRPr sz="3000">
                <a:latin typeface="Arial"/>
                <a:cs typeface="Arial"/>
              </a:defRPr>
            </a:lvl5pPr>
          </a:lstStyle>
          <a:p>
            <a:pPr lvl="0"/>
            <a:r>
              <a:rPr lang="en-US" dirty="0"/>
              <a:t>Date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59968" y="0"/>
            <a:ext cx="4828032" cy="2340864"/>
          </a:xfrm>
          <a:prstGeom prst="rect">
            <a:avLst/>
          </a:prstGeom>
        </p:spPr>
      </p:pic>
    </p:spTree>
    <p:extLst>
      <p:ext uri="{BB962C8B-B14F-4D97-AF65-F5344CB8AC3E}">
        <p14:creationId xmlns:p14="http://schemas.microsoft.com/office/powerpoint/2010/main" val="2291228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itBritain and VisitEngland Title and Content ">
    <p:spTree>
      <p:nvGrpSpPr>
        <p:cNvPr id="1" name=""/>
        <p:cNvGrpSpPr/>
        <p:nvPr/>
      </p:nvGrpSpPr>
      <p:grpSpPr>
        <a:xfrm>
          <a:off x="0" y="0"/>
          <a:ext cx="0" cy="0"/>
          <a:chOff x="0" y="0"/>
          <a:chExt cx="0" cy="0"/>
        </a:xfrm>
      </p:grpSpPr>
      <p:sp>
        <p:nvSpPr>
          <p:cNvPr id="16" name="Picture Placeholder 15"/>
          <p:cNvSpPr>
            <a:spLocks noGrp="1"/>
          </p:cNvSpPr>
          <p:nvPr>
            <p:ph type="pic" sz="quarter" idx="12" hasCustomPrompt="1"/>
          </p:nvPr>
        </p:nvSpPr>
        <p:spPr>
          <a:xfrm>
            <a:off x="7016752" y="617507"/>
            <a:ext cx="2127251" cy="482600"/>
          </a:xfrm>
          <a:prstGeom prst="rect">
            <a:avLst/>
          </a:prstGeo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stStyle>
          <a:p>
            <a:r>
              <a:rPr lang="en-US" dirty="0"/>
              <a:t>Partner Logo</a:t>
            </a:r>
          </a:p>
        </p:txBody>
      </p:sp>
      <p:sp>
        <p:nvSpPr>
          <p:cNvPr id="2" name="Title 1"/>
          <p:cNvSpPr>
            <a:spLocks noGrp="1"/>
          </p:cNvSpPr>
          <p:nvPr>
            <p:ph type="title"/>
          </p:nvPr>
        </p:nvSpPr>
        <p:spPr>
          <a:xfrm>
            <a:off x="1308103" y="1435100"/>
            <a:ext cx="16299524" cy="1215233"/>
          </a:xfrm>
          <a:prstGeom prst="rect">
            <a:avLst/>
          </a:prstGeom>
        </p:spPr>
        <p:txBody>
          <a:bodyPr/>
          <a:lstStyle>
            <a:lvl1pPr algn="l">
              <a:defRPr lang="en-GB" sz="6000" kern="1200" dirty="0">
                <a:solidFill>
                  <a:schemeClr val="accent2"/>
                </a:solidFill>
                <a:latin typeface="Arial"/>
                <a:ea typeface="+mn-ea"/>
                <a:cs typeface="Arial"/>
              </a:defRPr>
            </a:lvl1pPr>
          </a:lstStyle>
          <a:p>
            <a:pPr marL="0" lvl="0" indent="0" algn="l" defTabSz="685784" rtl="0" eaLnBrk="1" latinLnBrk="0" hangingPunct="1">
              <a:spcBef>
                <a:spcPct val="20000"/>
              </a:spcBef>
              <a:buFont typeface="Arial"/>
              <a:buNone/>
            </a:pPr>
            <a:r>
              <a:rPr lang="en-US"/>
              <a:t>Click to edit Master title style</a:t>
            </a:r>
            <a:endParaRPr lang="en-GB" dirty="0"/>
          </a:p>
        </p:txBody>
      </p:sp>
      <p:sp>
        <p:nvSpPr>
          <p:cNvPr id="4" name="Text Placeholder 11"/>
          <p:cNvSpPr>
            <a:spLocks noGrp="1"/>
          </p:cNvSpPr>
          <p:nvPr>
            <p:ph type="body" sz="quarter" idx="11"/>
          </p:nvPr>
        </p:nvSpPr>
        <p:spPr>
          <a:xfrm>
            <a:off x="1339850" y="2770982"/>
            <a:ext cx="16267778" cy="2078832"/>
          </a:xfrm>
          <a:prstGeom prst="rect">
            <a:avLst/>
          </a:prstGeom>
        </p:spPr>
        <p:txBody>
          <a:bodyPr vert="horz"/>
          <a:lstStyle>
            <a:lvl1pPr marL="269076" indent="-269076">
              <a:buClr>
                <a:srgbClr val="C00000"/>
              </a:buClr>
              <a:defRPr sz="3600">
                <a:solidFill>
                  <a:schemeClr val="tx1"/>
                </a:solidFill>
                <a:latin typeface="Arial"/>
                <a:cs typeface="Arial"/>
              </a:defRPr>
            </a:lvl1pPr>
            <a:lvl2pPr marL="685784" indent="0">
              <a:buClr>
                <a:srgbClr val="C00000"/>
              </a:buClr>
              <a:buNone/>
              <a:defRPr sz="3600">
                <a:latin typeface="Arial"/>
                <a:cs typeface="Arial"/>
              </a:defRPr>
            </a:lvl2pPr>
            <a:lvl3pPr>
              <a:defRPr sz="2100">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p:txBody>
      </p:sp>
      <p:sp>
        <p:nvSpPr>
          <p:cNvPr id="21" name="Date Placeholder 1"/>
          <p:cNvSpPr>
            <a:spLocks noGrp="1"/>
          </p:cNvSpPr>
          <p:nvPr>
            <p:ph type="dt" sz="half" idx="2"/>
          </p:nvPr>
        </p:nvSpPr>
        <p:spPr>
          <a:xfrm>
            <a:off x="14287504" y="9472616"/>
            <a:ext cx="2975264" cy="549275"/>
          </a:xfrm>
          <a:prstGeom prst="rect">
            <a:avLst/>
          </a:prstGeom>
        </p:spPr>
        <p:txBody>
          <a:bodyPr vert="horz" lIns="91440" tIns="45720" rIns="91440" bIns="45720" rtlCol="0" anchor="ctr"/>
          <a:lstStyle>
            <a:lvl1pPr algn="ctr">
              <a:defRPr sz="1800">
                <a:solidFill>
                  <a:srgbClr val="120742"/>
                </a:solidFill>
                <a:latin typeface="Arial" panose="020B0604020202020204" pitchFamily="34" charset="0"/>
                <a:cs typeface="Arial" panose="020B0604020202020204" pitchFamily="34" charset="0"/>
              </a:defRPr>
            </a:lvl1pPr>
          </a:lstStyle>
          <a:p>
            <a:pPr defTabSz="1371600">
              <a:defRPr/>
            </a:pPr>
            <a:fld id="{89AB8B80-E788-4394-9863-2FD854B076C1}" type="datetime2">
              <a:rPr lang="en-US" smtClean="0"/>
              <a:pPr defTabSz="1371600">
                <a:defRPr/>
              </a:pPr>
              <a:t>Friday, June 19, 2020</a:t>
            </a:fld>
            <a:endParaRPr lang="en-US" dirty="0"/>
          </a:p>
        </p:txBody>
      </p:sp>
      <p:sp>
        <p:nvSpPr>
          <p:cNvPr id="22" name="Footer Placeholder 4"/>
          <p:cNvSpPr>
            <a:spLocks noGrp="1"/>
          </p:cNvSpPr>
          <p:nvPr>
            <p:ph type="ftr" sz="quarter" idx="3"/>
          </p:nvPr>
        </p:nvSpPr>
        <p:spPr>
          <a:xfrm>
            <a:off x="6251098" y="9472619"/>
            <a:ext cx="8036402" cy="549272"/>
          </a:xfrm>
          <a:prstGeom prst="rect">
            <a:avLst/>
          </a:prstGeom>
        </p:spPr>
        <p:txBody>
          <a:bodyPr vert="horz" lIns="91440" tIns="45720" rIns="91440" bIns="45720" rtlCol="0" anchor="ctr"/>
          <a:lstStyle>
            <a:lvl1pPr algn="ctr">
              <a:defRPr sz="1800">
                <a:solidFill>
                  <a:srgbClr val="120742"/>
                </a:solidFill>
                <a:latin typeface="Arial" panose="020B0604020202020204" pitchFamily="34" charset="0"/>
                <a:cs typeface="Arial" panose="020B0604020202020204" pitchFamily="34" charset="0"/>
              </a:defRPr>
            </a:lvl1pPr>
          </a:lstStyle>
          <a:p>
            <a:pPr defTabSz="1371600">
              <a:defRPr/>
            </a:pPr>
            <a:endParaRPr lang="en-US" dirty="0"/>
          </a:p>
        </p:txBody>
      </p:sp>
      <p:sp>
        <p:nvSpPr>
          <p:cNvPr id="26" name="Text Placeholder 25"/>
          <p:cNvSpPr>
            <a:spLocks noGrp="1"/>
          </p:cNvSpPr>
          <p:nvPr>
            <p:ph type="body" sz="quarter" idx="13" hasCustomPrompt="1"/>
          </p:nvPr>
        </p:nvSpPr>
        <p:spPr>
          <a:xfrm>
            <a:off x="1524001" y="9474200"/>
            <a:ext cx="4727576" cy="549276"/>
          </a:xfrm>
          <a:prstGeom prst="rect">
            <a:avLst/>
          </a:prstGeom>
        </p:spPr>
        <p:txBody>
          <a:bodyPr/>
          <a:lstStyle>
            <a:lvl1pPr marL="0" indent="0">
              <a:buNone/>
              <a:defRPr sz="1800">
                <a:solidFill>
                  <a:srgbClr val="120742"/>
                </a:solidFill>
                <a:latin typeface="Arial" panose="020B0604020202020204" pitchFamily="34" charset="0"/>
                <a:cs typeface="Arial" panose="020B0604020202020204" pitchFamily="34" charset="0"/>
              </a:defRPr>
            </a:lvl1pPr>
            <a:lvl2pPr marL="685784" indent="0">
              <a:buNone/>
              <a:defRPr sz="1800">
                <a:latin typeface="Arial" panose="020B0604020202020204" pitchFamily="34" charset="0"/>
                <a:cs typeface="Arial" panose="020B0604020202020204" pitchFamily="34" charset="0"/>
              </a:defRPr>
            </a:lvl2pPr>
            <a:lvl3pPr marL="1371566" indent="0">
              <a:buNone/>
              <a:defRPr sz="1800">
                <a:latin typeface="Arial" panose="020B0604020202020204" pitchFamily="34" charset="0"/>
                <a:cs typeface="Arial" panose="020B0604020202020204" pitchFamily="34" charset="0"/>
              </a:defRPr>
            </a:lvl3pPr>
            <a:lvl4pPr marL="2057349" indent="0">
              <a:buNone/>
              <a:defRPr sz="1800">
                <a:latin typeface="Arial" panose="020B0604020202020204" pitchFamily="34" charset="0"/>
                <a:cs typeface="Arial" panose="020B0604020202020204" pitchFamily="34" charset="0"/>
              </a:defRPr>
            </a:lvl4pPr>
            <a:lvl5pPr marL="2743131" indent="0">
              <a:buNone/>
              <a:defRPr sz="1800">
                <a:latin typeface="Arial" panose="020B0604020202020204" pitchFamily="34" charset="0"/>
                <a:cs typeface="Arial" panose="020B0604020202020204" pitchFamily="34" charset="0"/>
              </a:defRPr>
            </a:lvl5pPr>
          </a:lstStyle>
          <a:p>
            <a:pPr lvl="0"/>
            <a:r>
              <a:rPr lang="en-US" dirty="0"/>
              <a:t>Source</a:t>
            </a:r>
          </a:p>
        </p:txBody>
      </p:sp>
    </p:spTree>
    <p:extLst>
      <p:ext uri="{BB962C8B-B14F-4D97-AF65-F5344CB8AC3E}">
        <p14:creationId xmlns:p14="http://schemas.microsoft.com/office/powerpoint/2010/main" val="2495266283"/>
      </p:ext>
    </p:extLst>
  </p:cSld>
  <p:clrMapOvr>
    <a:masterClrMapping/>
  </p:clrMapOvr>
  <p:extLst>
    <p:ext uri="{DCECCB84-F9BA-43D5-87BE-67443E8EF086}">
      <p15:sldGuideLst xmlns:p15="http://schemas.microsoft.com/office/powerpoint/2012/main">
        <p15:guide id="1" pos="2880">
          <p15:clr>
            <a:srgbClr val="FBAE40"/>
          </p15:clr>
        </p15:guide>
        <p15:guide id="2" pos="4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sitBritain and 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1308103" y="1550611"/>
            <a:ext cx="16299524" cy="838202"/>
          </a:xfrm>
          <a:prstGeom prst="rect">
            <a:avLst/>
          </a:prstGeom>
        </p:spPr>
        <p:txBody>
          <a:bodyPr anchor="ctr"/>
          <a:lstStyle>
            <a:lvl1pPr algn="l">
              <a:defRPr lang="en-GB" sz="6000" kern="1200" dirty="0">
                <a:solidFill>
                  <a:schemeClr val="accent2"/>
                </a:solidFill>
                <a:latin typeface="Arial"/>
                <a:ea typeface="+mn-ea"/>
                <a:cs typeface="Arial"/>
              </a:defRPr>
            </a:lvl1pPr>
          </a:lstStyle>
          <a:p>
            <a:pPr marL="0" lvl="0" indent="0" algn="l" defTabSz="685784" rtl="0" eaLnBrk="1" latinLnBrk="0" hangingPunct="1">
              <a:spcBef>
                <a:spcPct val="20000"/>
              </a:spcBef>
              <a:buFont typeface="Arial"/>
              <a:buNone/>
            </a:pPr>
            <a:r>
              <a:rPr lang="en-US"/>
              <a:t>Click to edit Master title style</a:t>
            </a:r>
            <a:endParaRPr lang="en-GB" dirty="0"/>
          </a:p>
        </p:txBody>
      </p:sp>
      <p:sp>
        <p:nvSpPr>
          <p:cNvPr id="4" name="Text Placeholder 11"/>
          <p:cNvSpPr>
            <a:spLocks noGrp="1"/>
          </p:cNvSpPr>
          <p:nvPr>
            <p:ph type="body" sz="quarter" idx="11"/>
          </p:nvPr>
        </p:nvSpPr>
        <p:spPr>
          <a:xfrm>
            <a:off x="1322917" y="2433522"/>
            <a:ext cx="16267778" cy="2078832"/>
          </a:xfrm>
          <a:prstGeom prst="rect">
            <a:avLst/>
          </a:prstGeom>
        </p:spPr>
        <p:txBody>
          <a:bodyPr vert="horz"/>
          <a:lstStyle>
            <a:lvl1pPr marL="269076" indent="-269076">
              <a:buClr>
                <a:schemeClr val="accent2"/>
              </a:buClr>
              <a:defRPr sz="3600">
                <a:solidFill>
                  <a:srgbClr val="120742"/>
                </a:solidFill>
                <a:latin typeface="Arial"/>
                <a:cs typeface="Arial"/>
              </a:defRPr>
            </a:lvl1pPr>
            <a:lvl2pPr>
              <a:defRPr sz="3600">
                <a:latin typeface="Arial"/>
                <a:cs typeface="Arial"/>
              </a:defRPr>
            </a:lvl2pPr>
            <a:lvl3pPr>
              <a:defRPr sz="2100">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p:txBody>
      </p:sp>
      <p:sp>
        <p:nvSpPr>
          <p:cNvPr id="10" name="Date Placeholder 1"/>
          <p:cNvSpPr>
            <a:spLocks noGrp="1"/>
          </p:cNvSpPr>
          <p:nvPr>
            <p:ph type="dt" sz="half" idx="2"/>
          </p:nvPr>
        </p:nvSpPr>
        <p:spPr>
          <a:xfrm>
            <a:off x="14287504" y="9472616"/>
            <a:ext cx="2975264" cy="549275"/>
          </a:xfrm>
          <a:prstGeom prst="rect">
            <a:avLst/>
          </a:prstGeom>
        </p:spPr>
        <p:txBody>
          <a:bodyPr vert="horz" lIns="91440" tIns="45720" rIns="91440" bIns="45720" rtlCol="0" anchor="ctr"/>
          <a:lstStyle>
            <a:lvl1pPr algn="ctr">
              <a:defRPr sz="1800">
                <a:solidFill>
                  <a:srgbClr val="120742"/>
                </a:solidFill>
                <a:latin typeface="Arial" panose="020B0604020202020204" pitchFamily="34" charset="0"/>
                <a:cs typeface="Arial" panose="020B0604020202020204" pitchFamily="34" charset="0"/>
              </a:defRPr>
            </a:lvl1pPr>
          </a:lstStyle>
          <a:p>
            <a:pPr defTabSz="1371600">
              <a:defRPr/>
            </a:pPr>
            <a:fld id="{89AB8B80-E788-4394-9863-2FD854B076C1}" type="datetime2">
              <a:rPr lang="en-US" smtClean="0"/>
              <a:pPr defTabSz="1371600">
                <a:defRPr/>
              </a:pPr>
              <a:t>Friday, June 19, 2020</a:t>
            </a:fld>
            <a:endParaRPr lang="en-US" dirty="0"/>
          </a:p>
        </p:txBody>
      </p:sp>
      <p:sp>
        <p:nvSpPr>
          <p:cNvPr id="11" name="Footer Placeholder 4"/>
          <p:cNvSpPr>
            <a:spLocks noGrp="1"/>
          </p:cNvSpPr>
          <p:nvPr>
            <p:ph type="ftr" sz="quarter" idx="3"/>
          </p:nvPr>
        </p:nvSpPr>
        <p:spPr>
          <a:xfrm>
            <a:off x="6251098" y="9472619"/>
            <a:ext cx="8036402" cy="549272"/>
          </a:xfrm>
          <a:prstGeom prst="rect">
            <a:avLst/>
          </a:prstGeom>
        </p:spPr>
        <p:txBody>
          <a:bodyPr vert="horz" lIns="91440" tIns="45720" rIns="91440" bIns="45720" rtlCol="0" anchor="ctr"/>
          <a:lstStyle>
            <a:lvl1pPr algn="ctr">
              <a:defRPr sz="1800">
                <a:solidFill>
                  <a:srgbClr val="120742"/>
                </a:solidFill>
                <a:latin typeface="Arial" panose="020B0604020202020204" pitchFamily="34" charset="0"/>
                <a:cs typeface="Arial" panose="020B0604020202020204" pitchFamily="34" charset="0"/>
              </a:defRPr>
            </a:lvl1pPr>
          </a:lstStyle>
          <a:p>
            <a:pPr defTabSz="1371600">
              <a:defRPr/>
            </a:pPr>
            <a:endParaRPr lang="en-US" dirty="0"/>
          </a:p>
        </p:txBody>
      </p:sp>
      <p:sp>
        <p:nvSpPr>
          <p:cNvPr id="12" name="Text Placeholder 25"/>
          <p:cNvSpPr>
            <a:spLocks noGrp="1"/>
          </p:cNvSpPr>
          <p:nvPr>
            <p:ph type="body" sz="quarter" idx="13" hasCustomPrompt="1"/>
          </p:nvPr>
        </p:nvSpPr>
        <p:spPr>
          <a:xfrm>
            <a:off x="1524001" y="9474200"/>
            <a:ext cx="4727576" cy="549276"/>
          </a:xfrm>
          <a:prstGeom prst="rect">
            <a:avLst/>
          </a:prstGeom>
        </p:spPr>
        <p:txBody>
          <a:bodyPr/>
          <a:lstStyle>
            <a:lvl1pPr marL="0" indent="0">
              <a:buNone/>
              <a:defRPr sz="1800">
                <a:solidFill>
                  <a:srgbClr val="120742"/>
                </a:solidFill>
                <a:latin typeface="Arial" panose="020B0604020202020204" pitchFamily="34" charset="0"/>
                <a:cs typeface="Arial" panose="020B0604020202020204" pitchFamily="34" charset="0"/>
              </a:defRPr>
            </a:lvl1pPr>
            <a:lvl2pPr marL="685784" indent="0">
              <a:buNone/>
              <a:defRPr sz="1800">
                <a:latin typeface="Arial" panose="020B0604020202020204" pitchFamily="34" charset="0"/>
                <a:cs typeface="Arial" panose="020B0604020202020204" pitchFamily="34" charset="0"/>
              </a:defRPr>
            </a:lvl2pPr>
            <a:lvl3pPr marL="1371566" indent="0">
              <a:buNone/>
              <a:defRPr sz="1800">
                <a:latin typeface="Arial" panose="020B0604020202020204" pitchFamily="34" charset="0"/>
                <a:cs typeface="Arial" panose="020B0604020202020204" pitchFamily="34" charset="0"/>
              </a:defRPr>
            </a:lvl3pPr>
            <a:lvl4pPr marL="2057349" indent="0">
              <a:buNone/>
              <a:defRPr sz="1800">
                <a:latin typeface="Arial" panose="020B0604020202020204" pitchFamily="34" charset="0"/>
                <a:cs typeface="Arial" panose="020B0604020202020204" pitchFamily="34" charset="0"/>
              </a:defRPr>
            </a:lvl4pPr>
            <a:lvl5pPr marL="2743131" indent="0">
              <a:buNone/>
              <a:defRPr sz="1800">
                <a:latin typeface="Arial" panose="020B0604020202020204" pitchFamily="34" charset="0"/>
                <a:cs typeface="Arial" panose="020B0604020202020204" pitchFamily="34" charset="0"/>
              </a:defRPr>
            </a:lvl5pPr>
          </a:lstStyle>
          <a:p>
            <a:pPr lvl="0"/>
            <a:r>
              <a:rPr lang="en-US" dirty="0"/>
              <a:t>Source</a:t>
            </a:r>
          </a:p>
        </p:txBody>
      </p:sp>
      <p:sp>
        <p:nvSpPr>
          <p:cNvPr id="13" name="Picture Placeholder 15"/>
          <p:cNvSpPr>
            <a:spLocks noGrp="1"/>
          </p:cNvSpPr>
          <p:nvPr>
            <p:ph type="pic" sz="quarter" idx="12" hasCustomPrompt="1"/>
          </p:nvPr>
        </p:nvSpPr>
        <p:spPr>
          <a:xfrm>
            <a:off x="7016752" y="617507"/>
            <a:ext cx="2127251" cy="482600"/>
          </a:xfrm>
          <a:prstGeom prst="rect">
            <a:avLst/>
          </a:prstGeo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181560977"/>
      </p:ext>
    </p:extLst>
  </p:cSld>
  <p:clrMapOvr>
    <a:masterClrMapping/>
  </p:clrMapOvr>
  <p:extLst>
    <p:ext uri="{DCECCB84-F9BA-43D5-87BE-67443E8EF086}">
      <p15:sldGuideLst xmlns:p15="http://schemas.microsoft.com/office/powerpoint/2012/main">
        <p15:guide id="1" pos="2880">
          <p15:clr>
            <a:srgbClr val="FBAE40"/>
          </p15:clr>
        </p15:guide>
        <p15:guide id="2" pos="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itBritain and 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1308103" y="1516742"/>
            <a:ext cx="16299524" cy="838202"/>
          </a:xfrm>
          <a:prstGeom prst="rect">
            <a:avLst/>
          </a:prstGeom>
        </p:spPr>
        <p:txBody>
          <a:bodyPr anchor="ctr"/>
          <a:lstStyle>
            <a:lvl1pPr algn="l">
              <a:defRPr lang="en-GB" sz="6000" kern="1200" dirty="0">
                <a:solidFill>
                  <a:schemeClr val="accent2"/>
                </a:solidFill>
                <a:latin typeface="Arial"/>
                <a:ea typeface="+mn-ea"/>
                <a:cs typeface="Arial"/>
              </a:defRPr>
            </a:lvl1pPr>
          </a:lstStyle>
          <a:p>
            <a:pPr marL="0" lvl="0" indent="0" algn="l" defTabSz="685784" rtl="0" eaLnBrk="1" latinLnBrk="0" hangingPunct="1">
              <a:spcBef>
                <a:spcPct val="20000"/>
              </a:spcBef>
              <a:buFont typeface="Arial"/>
              <a:buNone/>
            </a:pPr>
            <a:r>
              <a:rPr lang="en-US"/>
              <a:t>Click to edit Master title style</a:t>
            </a:r>
            <a:endParaRPr lang="en-GB" dirty="0"/>
          </a:p>
        </p:txBody>
      </p:sp>
      <p:sp>
        <p:nvSpPr>
          <p:cNvPr id="4" name="Text Placeholder 11"/>
          <p:cNvSpPr>
            <a:spLocks noGrp="1"/>
          </p:cNvSpPr>
          <p:nvPr>
            <p:ph type="body" sz="quarter" idx="11"/>
          </p:nvPr>
        </p:nvSpPr>
        <p:spPr>
          <a:xfrm>
            <a:off x="1322918" y="2382720"/>
            <a:ext cx="7743546" cy="2078832"/>
          </a:xfrm>
          <a:prstGeom prst="rect">
            <a:avLst/>
          </a:prstGeom>
        </p:spPr>
        <p:txBody>
          <a:bodyPr vert="horz"/>
          <a:lstStyle>
            <a:lvl1pPr marL="269076" indent="-269076">
              <a:buClr>
                <a:schemeClr val="accent2"/>
              </a:buClr>
              <a:defRPr sz="3600">
                <a:solidFill>
                  <a:srgbClr val="120742"/>
                </a:solidFill>
                <a:latin typeface="Arial"/>
                <a:cs typeface="Arial"/>
              </a:defRPr>
            </a:lvl1pPr>
            <a:lvl2pPr>
              <a:defRPr sz="3600">
                <a:latin typeface="Arial"/>
                <a:cs typeface="Arial"/>
              </a:defRPr>
            </a:lvl2pPr>
            <a:lvl3pPr>
              <a:defRPr sz="2100">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p:txBody>
      </p:sp>
      <p:sp>
        <p:nvSpPr>
          <p:cNvPr id="8" name="Text Placeholder 11"/>
          <p:cNvSpPr>
            <a:spLocks noGrp="1"/>
          </p:cNvSpPr>
          <p:nvPr>
            <p:ph type="body" sz="quarter" idx="12"/>
          </p:nvPr>
        </p:nvSpPr>
        <p:spPr>
          <a:xfrm>
            <a:off x="9864083" y="2382720"/>
            <a:ext cx="7743546" cy="2078832"/>
          </a:xfrm>
          <a:prstGeom prst="rect">
            <a:avLst/>
          </a:prstGeom>
        </p:spPr>
        <p:txBody>
          <a:bodyPr vert="horz"/>
          <a:lstStyle>
            <a:lvl1pPr marL="269076" indent="-269076">
              <a:buClr>
                <a:schemeClr val="accent2"/>
              </a:buClr>
              <a:defRPr sz="3600">
                <a:solidFill>
                  <a:srgbClr val="120742"/>
                </a:solidFill>
                <a:latin typeface="Arial"/>
                <a:cs typeface="Arial"/>
              </a:defRPr>
            </a:lvl1pPr>
            <a:lvl2pPr>
              <a:defRPr sz="3600">
                <a:latin typeface="Arial"/>
                <a:cs typeface="Arial"/>
              </a:defRPr>
            </a:lvl2pPr>
            <a:lvl3pPr>
              <a:defRPr sz="2100">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p:txBody>
      </p:sp>
      <p:sp>
        <p:nvSpPr>
          <p:cNvPr id="11" name="Date Placeholder 1"/>
          <p:cNvSpPr>
            <a:spLocks noGrp="1"/>
          </p:cNvSpPr>
          <p:nvPr>
            <p:ph type="dt" sz="half" idx="2"/>
          </p:nvPr>
        </p:nvSpPr>
        <p:spPr>
          <a:xfrm>
            <a:off x="14287504" y="9472616"/>
            <a:ext cx="2975264" cy="549275"/>
          </a:xfrm>
          <a:prstGeom prst="rect">
            <a:avLst/>
          </a:prstGeom>
        </p:spPr>
        <p:txBody>
          <a:bodyPr vert="horz" lIns="91440" tIns="45720" rIns="91440" bIns="45720" rtlCol="0" anchor="ctr"/>
          <a:lstStyle>
            <a:lvl1pPr algn="ctr">
              <a:defRPr sz="1800">
                <a:solidFill>
                  <a:srgbClr val="120742"/>
                </a:solidFill>
                <a:latin typeface="Arial" panose="020B0604020202020204" pitchFamily="34" charset="0"/>
                <a:cs typeface="Arial" panose="020B0604020202020204" pitchFamily="34" charset="0"/>
              </a:defRPr>
            </a:lvl1pPr>
          </a:lstStyle>
          <a:p>
            <a:pPr defTabSz="1371600">
              <a:defRPr/>
            </a:pPr>
            <a:fld id="{89AB8B80-E788-4394-9863-2FD854B076C1}" type="datetime2">
              <a:rPr lang="en-US" smtClean="0"/>
              <a:pPr defTabSz="1371600">
                <a:defRPr/>
              </a:pPr>
              <a:t>Friday, June 19, 2020</a:t>
            </a:fld>
            <a:endParaRPr lang="en-US" dirty="0"/>
          </a:p>
        </p:txBody>
      </p:sp>
      <p:sp>
        <p:nvSpPr>
          <p:cNvPr id="12" name="Footer Placeholder 4"/>
          <p:cNvSpPr>
            <a:spLocks noGrp="1"/>
          </p:cNvSpPr>
          <p:nvPr>
            <p:ph type="ftr" sz="quarter" idx="3"/>
          </p:nvPr>
        </p:nvSpPr>
        <p:spPr>
          <a:xfrm>
            <a:off x="6251098" y="9472619"/>
            <a:ext cx="8036402" cy="549272"/>
          </a:xfrm>
          <a:prstGeom prst="rect">
            <a:avLst/>
          </a:prstGeom>
        </p:spPr>
        <p:txBody>
          <a:bodyPr vert="horz" lIns="91440" tIns="45720" rIns="91440" bIns="45720" rtlCol="0" anchor="ctr"/>
          <a:lstStyle>
            <a:lvl1pPr algn="ctr">
              <a:defRPr sz="1800">
                <a:solidFill>
                  <a:srgbClr val="120742"/>
                </a:solidFill>
                <a:latin typeface="Arial" panose="020B0604020202020204" pitchFamily="34" charset="0"/>
                <a:cs typeface="Arial" panose="020B0604020202020204" pitchFamily="34" charset="0"/>
              </a:defRPr>
            </a:lvl1pPr>
          </a:lstStyle>
          <a:p>
            <a:pPr defTabSz="1371600">
              <a:defRPr/>
            </a:pPr>
            <a:endParaRPr lang="en-US" dirty="0"/>
          </a:p>
        </p:txBody>
      </p:sp>
      <p:sp>
        <p:nvSpPr>
          <p:cNvPr id="13" name="Text Placeholder 25"/>
          <p:cNvSpPr>
            <a:spLocks noGrp="1"/>
          </p:cNvSpPr>
          <p:nvPr>
            <p:ph type="body" sz="quarter" idx="13" hasCustomPrompt="1"/>
          </p:nvPr>
        </p:nvSpPr>
        <p:spPr>
          <a:xfrm>
            <a:off x="1524001" y="9474200"/>
            <a:ext cx="4727576" cy="549276"/>
          </a:xfrm>
          <a:prstGeom prst="rect">
            <a:avLst/>
          </a:prstGeom>
        </p:spPr>
        <p:txBody>
          <a:bodyPr/>
          <a:lstStyle>
            <a:lvl1pPr marL="0" indent="0">
              <a:buNone/>
              <a:defRPr sz="1800">
                <a:solidFill>
                  <a:srgbClr val="120742"/>
                </a:solidFill>
                <a:latin typeface="Arial" panose="020B0604020202020204" pitchFamily="34" charset="0"/>
                <a:cs typeface="Arial" panose="020B0604020202020204" pitchFamily="34" charset="0"/>
              </a:defRPr>
            </a:lvl1pPr>
            <a:lvl2pPr marL="685784" indent="0">
              <a:buNone/>
              <a:defRPr sz="1800">
                <a:latin typeface="Arial" panose="020B0604020202020204" pitchFamily="34" charset="0"/>
                <a:cs typeface="Arial" panose="020B0604020202020204" pitchFamily="34" charset="0"/>
              </a:defRPr>
            </a:lvl2pPr>
            <a:lvl3pPr marL="1371566" indent="0">
              <a:buNone/>
              <a:defRPr sz="1800">
                <a:latin typeface="Arial" panose="020B0604020202020204" pitchFamily="34" charset="0"/>
                <a:cs typeface="Arial" panose="020B0604020202020204" pitchFamily="34" charset="0"/>
              </a:defRPr>
            </a:lvl3pPr>
            <a:lvl4pPr marL="2057349" indent="0">
              <a:buNone/>
              <a:defRPr sz="1800">
                <a:latin typeface="Arial" panose="020B0604020202020204" pitchFamily="34" charset="0"/>
                <a:cs typeface="Arial" panose="020B0604020202020204" pitchFamily="34" charset="0"/>
              </a:defRPr>
            </a:lvl4pPr>
            <a:lvl5pPr marL="2743131" indent="0">
              <a:buNone/>
              <a:defRPr sz="1800">
                <a:latin typeface="Arial" panose="020B0604020202020204" pitchFamily="34" charset="0"/>
                <a:cs typeface="Arial" panose="020B0604020202020204" pitchFamily="34" charset="0"/>
              </a:defRPr>
            </a:lvl5pPr>
          </a:lstStyle>
          <a:p>
            <a:pPr lvl="0"/>
            <a:r>
              <a:rPr lang="en-US" dirty="0"/>
              <a:t>Source</a:t>
            </a:r>
          </a:p>
        </p:txBody>
      </p:sp>
      <p:sp>
        <p:nvSpPr>
          <p:cNvPr id="14" name="Picture Placeholder 15"/>
          <p:cNvSpPr>
            <a:spLocks noGrp="1"/>
          </p:cNvSpPr>
          <p:nvPr>
            <p:ph type="pic" sz="quarter" idx="14" hasCustomPrompt="1"/>
          </p:nvPr>
        </p:nvSpPr>
        <p:spPr>
          <a:xfrm>
            <a:off x="7016752" y="617507"/>
            <a:ext cx="2127251" cy="482600"/>
          </a:xfrm>
          <a:prstGeom prst="rect">
            <a:avLst/>
          </a:prstGeo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421807126"/>
      </p:ext>
    </p:extLst>
  </p:cSld>
  <p:clrMapOvr>
    <a:masterClrMapping/>
  </p:clrMapOvr>
  <p:extLst>
    <p:ext uri="{DCECCB84-F9BA-43D5-87BE-67443E8EF086}">
      <p15:sldGuideLst xmlns:p15="http://schemas.microsoft.com/office/powerpoint/2012/main">
        <p15:guide id="1" pos="2864">
          <p15:clr>
            <a:srgbClr val="FBAE40"/>
          </p15:clr>
        </p15:guide>
        <p15:guide id="2" pos="480">
          <p15:clr>
            <a:srgbClr val="FBAE40"/>
          </p15:clr>
        </p15:guide>
        <p15:guide id="3" pos="317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tBritain and 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1308103" y="1516742"/>
            <a:ext cx="16299524" cy="838202"/>
          </a:xfrm>
          <a:prstGeom prst="rect">
            <a:avLst/>
          </a:prstGeom>
        </p:spPr>
        <p:txBody>
          <a:bodyPr anchor="ctr"/>
          <a:lstStyle>
            <a:lvl1pPr algn="l">
              <a:defRPr lang="en-GB" sz="6000" kern="1200" dirty="0">
                <a:solidFill>
                  <a:schemeClr val="accent2"/>
                </a:solidFill>
                <a:latin typeface="Arial"/>
                <a:ea typeface="+mn-ea"/>
                <a:cs typeface="Arial"/>
              </a:defRPr>
            </a:lvl1pPr>
          </a:lstStyle>
          <a:p>
            <a:pPr marL="0" lvl="0" indent="0" algn="l" defTabSz="685784" rtl="0" eaLnBrk="1" latinLnBrk="0" hangingPunct="1">
              <a:spcBef>
                <a:spcPct val="20000"/>
              </a:spcBef>
              <a:buFont typeface="Arial"/>
              <a:buNone/>
            </a:pPr>
            <a:r>
              <a:rPr lang="en-US"/>
              <a:t>Click to edit Master title style</a:t>
            </a:r>
            <a:endParaRPr lang="en-GB" dirty="0"/>
          </a:p>
        </p:txBody>
      </p:sp>
      <p:sp>
        <p:nvSpPr>
          <p:cNvPr id="10" name="Chart Placeholder 9"/>
          <p:cNvSpPr>
            <a:spLocks noGrp="1"/>
          </p:cNvSpPr>
          <p:nvPr>
            <p:ph type="chart" sz="quarter" idx="10"/>
          </p:nvPr>
        </p:nvSpPr>
        <p:spPr>
          <a:xfrm>
            <a:off x="1333271" y="2794790"/>
            <a:ext cx="16274358" cy="6565112"/>
          </a:xfrm>
          <a:prstGeom prst="rect">
            <a:avLst/>
          </a:prstGeom>
        </p:spPr>
        <p:txBody>
          <a:bodyPr/>
          <a:lstStyle>
            <a:lvl1pPr marL="0" indent="0">
              <a:buNone/>
              <a:defRPr lang="en-GB" sz="2700" kern="1200" dirty="0">
                <a:solidFill>
                  <a:schemeClr val="tx1"/>
                </a:solidFill>
                <a:latin typeface="Arial"/>
                <a:ea typeface="+mn-ea"/>
                <a:cs typeface="Arial"/>
              </a:defRPr>
            </a:lvl1pPr>
          </a:lstStyle>
          <a:p>
            <a:r>
              <a:rPr lang="en-US"/>
              <a:t>Click icon to add chart</a:t>
            </a:r>
            <a:endParaRPr lang="en-GB" dirty="0"/>
          </a:p>
        </p:txBody>
      </p:sp>
      <p:sp>
        <p:nvSpPr>
          <p:cNvPr id="9" name="Date Placeholder 1"/>
          <p:cNvSpPr>
            <a:spLocks noGrp="1"/>
          </p:cNvSpPr>
          <p:nvPr>
            <p:ph type="dt" sz="half" idx="2"/>
          </p:nvPr>
        </p:nvSpPr>
        <p:spPr>
          <a:xfrm>
            <a:off x="14287504" y="9472616"/>
            <a:ext cx="2975264" cy="549275"/>
          </a:xfrm>
          <a:prstGeom prst="rect">
            <a:avLst/>
          </a:prstGeom>
        </p:spPr>
        <p:txBody>
          <a:bodyPr vert="horz" lIns="91440" tIns="45720" rIns="91440" bIns="45720" rtlCol="0" anchor="ctr"/>
          <a:lstStyle>
            <a:lvl1pPr algn="ctr">
              <a:defRPr sz="1800">
                <a:solidFill>
                  <a:schemeClr val="tx1"/>
                </a:solidFill>
                <a:latin typeface="Arial" panose="020B0604020202020204" pitchFamily="34" charset="0"/>
                <a:cs typeface="Arial" panose="020B0604020202020204" pitchFamily="34" charset="0"/>
              </a:defRPr>
            </a:lvl1pPr>
          </a:lstStyle>
          <a:p>
            <a:pPr defTabSz="1371600">
              <a:defRPr/>
            </a:pPr>
            <a:fld id="{89AB8B80-E788-4394-9863-2FD854B076C1}" type="datetime2">
              <a:rPr lang="en-US" smtClean="0">
                <a:solidFill>
                  <a:srgbClr val="120742"/>
                </a:solidFill>
              </a:rPr>
              <a:pPr defTabSz="1371600">
                <a:defRPr/>
              </a:pPr>
              <a:t>Friday, June 19, 2020</a:t>
            </a:fld>
            <a:endParaRPr lang="en-US" dirty="0">
              <a:solidFill>
                <a:srgbClr val="120742"/>
              </a:solidFill>
            </a:endParaRPr>
          </a:p>
        </p:txBody>
      </p:sp>
      <p:sp>
        <p:nvSpPr>
          <p:cNvPr id="11" name="Footer Placeholder 4"/>
          <p:cNvSpPr>
            <a:spLocks noGrp="1"/>
          </p:cNvSpPr>
          <p:nvPr>
            <p:ph type="ftr" sz="quarter" idx="3"/>
          </p:nvPr>
        </p:nvSpPr>
        <p:spPr>
          <a:xfrm>
            <a:off x="6251098" y="9472619"/>
            <a:ext cx="8036402" cy="549272"/>
          </a:xfrm>
          <a:prstGeom prst="rect">
            <a:avLst/>
          </a:prstGeom>
        </p:spPr>
        <p:txBody>
          <a:bodyPr vert="horz" lIns="91440" tIns="45720" rIns="91440" bIns="45720" rtlCol="0" anchor="ctr"/>
          <a:lstStyle>
            <a:lvl1pPr algn="ctr">
              <a:defRPr sz="1800">
                <a:solidFill>
                  <a:schemeClr val="tx1"/>
                </a:solidFill>
                <a:latin typeface="Arial" panose="020B0604020202020204" pitchFamily="34" charset="0"/>
                <a:cs typeface="Arial" panose="020B0604020202020204" pitchFamily="34" charset="0"/>
              </a:defRPr>
            </a:lvl1pPr>
          </a:lstStyle>
          <a:p>
            <a:pPr defTabSz="1371600">
              <a:defRPr/>
            </a:pPr>
            <a:endParaRPr lang="en-US" dirty="0">
              <a:solidFill>
                <a:srgbClr val="120742"/>
              </a:solidFill>
            </a:endParaRPr>
          </a:p>
        </p:txBody>
      </p:sp>
      <p:sp>
        <p:nvSpPr>
          <p:cNvPr id="12" name="Text Placeholder 25"/>
          <p:cNvSpPr>
            <a:spLocks noGrp="1"/>
          </p:cNvSpPr>
          <p:nvPr>
            <p:ph type="body" sz="quarter" idx="13" hasCustomPrompt="1"/>
          </p:nvPr>
        </p:nvSpPr>
        <p:spPr>
          <a:xfrm>
            <a:off x="1524001" y="9474200"/>
            <a:ext cx="4727576" cy="549276"/>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685784" indent="0">
              <a:buNone/>
              <a:defRPr sz="1800">
                <a:latin typeface="Arial" panose="020B0604020202020204" pitchFamily="34" charset="0"/>
                <a:cs typeface="Arial" panose="020B0604020202020204" pitchFamily="34" charset="0"/>
              </a:defRPr>
            </a:lvl2pPr>
            <a:lvl3pPr marL="1371566" indent="0">
              <a:buNone/>
              <a:defRPr sz="1800">
                <a:latin typeface="Arial" panose="020B0604020202020204" pitchFamily="34" charset="0"/>
                <a:cs typeface="Arial" panose="020B0604020202020204" pitchFamily="34" charset="0"/>
              </a:defRPr>
            </a:lvl3pPr>
            <a:lvl4pPr marL="2057349" indent="0">
              <a:buNone/>
              <a:defRPr sz="1800">
                <a:latin typeface="Arial" panose="020B0604020202020204" pitchFamily="34" charset="0"/>
                <a:cs typeface="Arial" panose="020B0604020202020204" pitchFamily="34" charset="0"/>
              </a:defRPr>
            </a:lvl4pPr>
            <a:lvl5pPr marL="2743131" indent="0">
              <a:buNone/>
              <a:defRPr sz="1800">
                <a:latin typeface="Arial" panose="020B0604020202020204" pitchFamily="34" charset="0"/>
                <a:cs typeface="Arial" panose="020B0604020202020204" pitchFamily="34" charset="0"/>
              </a:defRPr>
            </a:lvl5pPr>
          </a:lstStyle>
          <a:p>
            <a:pPr lvl="0"/>
            <a:r>
              <a:rPr lang="en-US" dirty="0"/>
              <a:t>Source</a:t>
            </a:r>
          </a:p>
        </p:txBody>
      </p:sp>
      <p:sp>
        <p:nvSpPr>
          <p:cNvPr id="13" name="Picture Placeholder 15"/>
          <p:cNvSpPr>
            <a:spLocks noGrp="1"/>
          </p:cNvSpPr>
          <p:nvPr>
            <p:ph type="pic" sz="quarter" idx="12" hasCustomPrompt="1"/>
          </p:nvPr>
        </p:nvSpPr>
        <p:spPr>
          <a:xfrm>
            <a:off x="7016752" y="617507"/>
            <a:ext cx="2127251" cy="482600"/>
          </a:xfrm>
          <a:prstGeom prst="rect">
            <a:avLst/>
          </a:prstGeo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349284627"/>
      </p:ext>
    </p:extLst>
  </p:cSld>
  <p:clrMapOvr>
    <a:masterClrMapping/>
  </p:clrMapOvr>
  <p:extLst>
    <p:ext uri="{DCECCB84-F9BA-43D5-87BE-67443E8EF086}">
      <p15:sldGuideLst xmlns:p15="http://schemas.microsoft.com/office/powerpoint/2012/main">
        <p15:guide id="1" pos="2880">
          <p15:clr>
            <a:srgbClr val="FBAE40"/>
          </p15:clr>
        </p15:guide>
        <p15:guide id="2" pos="4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tBritain and 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1308103" y="1516742"/>
            <a:ext cx="16299524" cy="838202"/>
          </a:xfrm>
          <a:prstGeom prst="rect">
            <a:avLst/>
          </a:prstGeom>
        </p:spPr>
        <p:txBody>
          <a:bodyPr anchor="ctr"/>
          <a:lstStyle>
            <a:lvl1pPr algn="l">
              <a:defRPr lang="en-GB" sz="6000" kern="1200" dirty="0">
                <a:solidFill>
                  <a:schemeClr val="accent2"/>
                </a:solidFill>
                <a:latin typeface="Arial"/>
                <a:ea typeface="+mn-ea"/>
                <a:cs typeface="Arial"/>
              </a:defRPr>
            </a:lvl1pPr>
          </a:lstStyle>
          <a:p>
            <a:pPr marL="0" lvl="0" indent="0" algn="l" defTabSz="685784" rtl="0" eaLnBrk="1" latinLnBrk="0" hangingPunct="1">
              <a:spcBef>
                <a:spcPct val="20000"/>
              </a:spcBef>
              <a:buFont typeface="Arial"/>
              <a:buNone/>
            </a:pPr>
            <a:r>
              <a:rPr lang="en-US"/>
              <a:t>Click to edit Master title style</a:t>
            </a:r>
            <a:endParaRPr lang="en-GB" dirty="0"/>
          </a:p>
        </p:txBody>
      </p:sp>
      <p:sp>
        <p:nvSpPr>
          <p:cNvPr id="4" name="Table Placeholder 3"/>
          <p:cNvSpPr>
            <a:spLocks noGrp="1"/>
          </p:cNvSpPr>
          <p:nvPr>
            <p:ph type="tbl" sz="quarter" idx="10"/>
          </p:nvPr>
        </p:nvSpPr>
        <p:spPr>
          <a:xfrm>
            <a:off x="1524004" y="2934495"/>
            <a:ext cx="16083626" cy="5892006"/>
          </a:xfrm>
          <a:prstGeom prst="rect">
            <a:avLst/>
          </a:prstGeom>
        </p:spPr>
        <p:txBody>
          <a:bodyPr/>
          <a:lstStyle>
            <a:lvl1pPr marL="0" indent="0" algn="l" defTabSz="685784" rtl="0" eaLnBrk="1" latinLnBrk="0" hangingPunct="1">
              <a:spcBef>
                <a:spcPct val="20000"/>
              </a:spcBef>
              <a:buFont typeface="Arial"/>
              <a:buNone/>
              <a:defRPr lang="en-GB" sz="2700" kern="1200" dirty="0">
                <a:solidFill>
                  <a:schemeClr val="tx1"/>
                </a:solidFill>
                <a:latin typeface="Arial"/>
                <a:ea typeface="+mn-ea"/>
                <a:cs typeface="Arial"/>
              </a:defRPr>
            </a:lvl1pPr>
          </a:lstStyle>
          <a:p>
            <a:r>
              <a:rPr lang="en-US"/>
              <a:t>Click icon to add table</a:t>
            </a:r>
            <a:endParaRPr lang="en-GB" dirty="0"/>
          </a:p>
        </p:txBody>
      </p:sp>
      <p:sp>
        <p:nvSpPr>
          <p:cNvPr id="10" name="Date Placeholder 1"/>
          <p:cNvSpPr>
            <a:spLocks noGrp="1"/>
          </p:cNvSpPr>
          <p:nvPr>
            <p:ph type="dt" sz="half" idx="2"/>
          </p:nvPr>
        </p:nvSpPr>
        <p:spPr>
          <a:xfrm>
            <a:off x="14287504" y="9472616"/>
            <a:ext cx="2975264" cy="549275"/>
          </a:xfrm>
          <a:prstGeom prst="rect">
            <a:avLst/>
          </a:prstGeom>
        </p:spPr>
        <p:txBody>
          <a:bodyPr vert="horz" lIns="91440" tIns="45720" rIns="91440" bIns="45720" rtlCol="0" anchor="ctr"/>
          <a:lstStyle>
            <a:lvl1pPr algn="ctr">
              <a:defRPr sz="1800">
                <a:solidFill>
                  <a:schemeClr val="tx1"/>
                </a:solidFill>
                <a:latin typeface="Arial" panose="020B0604020202020204" pitchFamily="34" charset="0"/>
                <a:cs typeface="Arial" panose="020B0604020202020204" pitchFamily="34" charset="0"/>
              </a:defRPr>
            </a:lvl1pPr>
          </a:lstStyle>
          <a:p>
            <a:pPr defTabSz="1371600">
              <a:defRPr/>
            </a:pPr>
            <a:fld id="{89AB8B80-E788-4394-9863-2FD854B076C1}" type="datetime2">
              <a:rPr lang="en-US" smtClean="0">
                <a:solidFill>
                  <a:srgbClr val="120742"/>
                </a:solidFill>
              </a:rPr>
              <a:pPr defTabSz="1371600">
                <a:defRPr/>
              </a:pPr>
              <a:t>Friday, June 19, 2020</a:t>
            </a:fld>
            <a:endParaRPr lang="en-US" dirty="0">
              <a:solidFill>
                <a:srgbClr val="120742"/>
              </a:solidFill>
            </a:endParaRPr>
          </a:p>
        </p:txBody>
      </p:sp>
      <p:sp>
        <p:nvSpPr>
          <p:cNvPr id="11" name="Footer Placeholder 4"/>
          <p:cNvSpPr>
            <a:spLocks noGrp="1"/>
          </p:cNvSpPr>
          <p:nvPr>
            <p:ph type="ftr" sz="quarter" idx="3"/>
          </p:nvPr>
        </p:nvSpPr>
        <p:spPr>
          <a:xfrm>
            <a:off x="6251098" y="9472619"/>
            <a:ext cx="8036402" cy="549272"/>
          </a:xfrm>
          <a:prstGeom prst="rect">
            <a:avLst/>
          </a:prstGeom>
        </p:spPr>
        <p:txBody>
          <a:bodyPr vert="horz" lIns="91440" tIns="45720" rIns="91440" bIns="45720" rtlCol="0" anchor="ctr"/>
          <a:lstStyle>
            <a:lvl1pPr algn="ctr">
              <a:defRPr sz="1800">
                <a:solidFill>
                  <a:schemeClr val="tx1"/>
                </a:solidFill>
                <a:latin typeface="Arial" panose="020B0604020202020204" pitchFamily="34" charset="0"/>
                <a:cs typeface="Arial" panose="020B0604020202020204" pitchFamily="34" charset="0"/>
              </a:defRPr>
            </a:lvl1pPr>
          </a:lstStyle>
          <a:p>
            <a:pPr defTabSz="1371600">
              <a:defRPr/>
            </a:pPr>
            <a:endParaRPr lang="en-US" dirty="0">
              <a:solidFill>
                <a:srgbClr val="120742"/>
              </a:solidFill>
            </a:endParaRPr>
          </a:p>
        </p:txBody>
      </p:sp>
      <p:sp>
        <p:nvSpPr>
          <p:cNvPr id="12" name="Text Placeholder 25"/>
          <p:cNvSpPr>
            <a:spLocks noGrp="1"/>
          </p:cNvSpPr>
          <p:nvPr>
            <p:ph type="body" sz="quarter" idx="13" hasCustomPrompt="1"/>
          </p:nvPr>
        </p:nvSpPr>
        <p:spPr>
          <a:xfrm>
            <a:off x="1524001" y="9474200"/>
            <a:ext cx="4727576" cy="549276"/>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685784" indent="0">
              <a:buNone/>
              <a:defRPr sz="1800">
                <a:latin typeface="Arial" panose="020B0604020202020204" pitchFamily="34" charset="0"/>
                <a:cs typeface="Arial" panose="020B0604020202020204" pitchFamily="34" charset="0"/>
              </a:defRPr>
            </a:lvl2pPr>
            <a:lvl3pPr marL="1371566" indent="0">
              <a:buNone/>
              <a:defRPr sz="1800">
                <a:latin typeface="Arial" panose="020B0604020202020204" pitchFamily="34" charset="0"/>
                <a:cs typeface="Arial" panose="020B0604020202020204" pitchFamily="34" charset="0"/>
              </a:defRPr>
            </a:lvl3pPr>
            <a:lvl4pPr marL="2057349" indent="0">
              <a:buNone/>
              <a:defRPr sz="1800">
                <a:latin typeface="Arial" panose="020B0604020202020204" pitchFamily="34" charset="0"/>
                <a:cs typeface="Arial" panose="020B0604020202020204" pitchFamily="34" charset="0"/>
              </a:defRPr>
            </a:lvl4pPr>
            <a:lvl5pPr marL="2743131" indent="0">
              <a:buNone/>
              <a:defRPr sz="1800">
                <a:latin typeface="Arial" panose="020B0604020202020204" pitchFamily="34" charset="0"/>
                <a:cs typeface="Arial" panose="020B0604020202020204" pitchFamily="34" charset="0"/>
              </a:defRPr>
            </a:lvl5pPr>
          </a:lstStyle>
          <a:p>
            <a:pPr lvl="0"/>
            <a:r>
              <a:rPr lang="en-US" dirty="0"/>
              <a:t>Source</a:t>
            </a:r>
          </a:p>
        </p:txBody>
      </p:sp>
      <p:sp>
        <p:nvSpPr>
          <p:cNvPr id="13" name="Picture Placeholder 15"/>
          <p:cNvSpPr>
            <a:spLocks noGrp="1"/>
          </p:cNvSpPr>
          <p:nvPr>
            <p:ph type="pic" sz="quarter" idx="12" hasCustomPrompt="1"/>
          </p:nvPr>
        </p:nvSpPr>
        <p:spPr>
          <a:xfrm>
            <a:off x="7016752" y="617507"/>
            <a:ext cx="2127251" cy="482600"/>
          </a:xfrm>
          <a:prstGeom prst="rect">
            <a:avLst/>
          </a:prstGeo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14154455"/>
      </p:ext>
    </p:extLst>
  </p:cSld>
  <p:clrMapOvr>
    <a:masterClrMapping/>
  </p:clrMapOvr>
  <p:extLst>
    <p:ext uri="{DCECCB84-F9BA-43D5-87BE-67443E8EF086}">
      <p15:sldGuideLst xmlns:p15="http://schemas.microsoft.com/office/powerpoint/2012/main">
        <p15:guide id="1" pos="2880">
          <p15:clr>
            <a:srgbClr val="FBAE40"/>
          </p15:clr>
        </p15:guide>
        <p15:guide id="2" pos="4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itBritain and VisitEngland Chart and Text">
    <p:spTree>
      <p:nvGrpSpPr>
        <p:cNvPr id="1" name=""/>
        <p:cNvGrpSpPr/>
        <p:nvPr/>
      </p:nvGrpSpPr>
      <p:grpSpPr>
        <a:xfrm>
          <a:off x="0" y="0"/>
          <a:ext cx="0" cy="0"/>
          <a:chOff x="0" y="0"/>
          <a:chExt cx="0" cy="0"/>
        </a:xfrm>
      </p:grpSpPr>
      <p:sp>
        <p:nvSpPr>
          <p:cNvPr id="10" name="Chart Placeholder 9"/>
          <p:cNvSpPr>
            <a:spLocks noGrp="1"/>
          </p:cNvSpPr>
          <p:nvPr>
            <p:ph type="chart" sz="quarter" idx="10"/>
          </p:nvPr>
        </p:nvSpPr>
        <p:spPr>
          <a:xfrm>
            <a:off x="1524002" y="2934495"/>
            <a:ext cx="7620002" cy="6488906"/>
          </a:xfrm>
          <a:prstGeom prst="rect">
            <a:avLst/>
          </a:prstGeom>
        </p:spPr>
        <p:txBody>
          <a:bodyPr/>
          <a:lstStyle>
            <a:lvl1pPr marL="0" indent="0">
              <a:buNone/>
              <a:defRPr lang="en-GB" sz="2700" kern="1200" dirty="0">
                <a:solidFill>
                  <a:schemeClr val="tx1"/>
                </a:solidFill>
                <a:latin typeface="Arial"/>
                <a:ea typeface="+mn-ea"/>
                <a:cs typeface="Arial"/>
              </a:defRPr>
            </a:lvl1pPr>
          </a:lstStyle>
          <a:p>
            <a:r>
              <a:rPr lang="en-US"/>
              <a:t>Click icon to add chart</a:t>
            </a:r>
            <a:endParaRPr lang="en-GB" dirty="0"/>
          </a:p>
        </p:txBody>
      </p:sp>
      <p:sp>
        <p:nvSpPr>
          <p:cNvPr id="2" name="Title 1"/>
          <p:cNvSpPr>
            <a:spLocks noGrp="1"/>
          </p:cNvSpPr>
          <p:nvPr>
            <p:ph type="title"/>
          </p:nvPr>
        </p:nvSpPr>
        <p:spPr>
          <a:xfrm>
            <a:off x="1308103" y="1516742"/>
            <a:ext cx="16299524" cy="838202"/>
          </a:xfrm>
          <a:prstGeom prst="rect">
            <a:avLst/>
          </a:prstGeom>
        </p:spPr>
        <p:txBody>
          <a:bodyPr anchor="ctr"/>
          <a:lstStyle>
            <a:lvl1pPr algn="l">
              <a:defRPr lang="en-GB" sz="6000" kern="1200" dirty="0">
                <a:solidFill>
                  <a:schemeClr val="accent2"/>
                </a:solidFill>
                <a:latin typeface="Arial"/>
                <a:ea typeface="+mn-ea"/>
                <a:cs typeface="Arial"/>
              </a:defRPr>
            </a:lvl1pPr>
          </a:lstStyle>
          <a:p>
            <a:pPr marL="0" lvl="0" indent="0" algn="l" defTabSz="685784" rtl="0" eaLnBrk="1" latinLnBrk="0" hangingPunct="1">
              <a:spcBef>
                <a:spcPct val="20000"/>
              </a:spcBef>
              <a:buFont typeface="Arial"/>
              <a:buNone/>
            </a:pPr>
            <a:r>
              <a:rPr lang="en-US"/>
              <a:t>Click to edit Master title style</a:t>
            </a:r>
            <a:endParaRPr lang="en-GB" dirty="0"/>
          </a:p>
        </p:txBody>
      </p:sp>
      <p:sp>
        <p:nvSpPr>
          <p:cNvPr id="13" name="Date Placeholder 1"/>
          <p:cNvSpPr>
            <a:spLocks noGrp="1"/>
          </p:cNvSpPr>
          <p:nvPr>
            <p:ph type="dt" sz="half" idx="2"/>
          </p:nvPr>
        </p:nvSpPr>
        <p:spPr>
          <a:xfrm>
            <a:off x="14287504" y="9472616"/>
            <a:ext cx="2975264" cy="549275"/>
          </a:xfrm>
          <a:prstGeom prst="rect">
            <a:avLst/>
          </a:prstGeom>
        </p:spPr>
        <p:txBody>
          <a:bodyPr vert="horz" lIns="91440" tIns="45720" rIns="91440" bIns="45720" rtlCol="0" anchor="ctr"/>
          <a:lstStyle>
            <a:lvl1pPr algn="ctr">
              <a:defRPr sz="1800">
                <a:solidFill>
                  <a:schemeClr val="tx1"/>
                </a:solidFill>
                <a:latin typeface="Arial" panose="020B0604020202020204" pitchFamily="34" charset="0"/>
                <a:cs typeface="Arial" panose="020B0604020202020204" pitchFamily="34" charset="0"/>
              </a:defRPr>
            </a:lvl1pPr>
          </a:lstStyle>
          <a:p>
            <a:pPr defTabSz="1371600">
              <a:defRPr/>
            </a:pPr>
            <a:fld id="{89AB8B80-E788-4394-9863-2FD854B076C1}" type="datetime2">
              <a:rPr lang="en-US" smtClean="0">
                <a:solidFill>
                  <a:srgbClr val="120742"/>
                </a:solidFill>
              </a:rPr>
              <a:pPr defTabSz="1371600">
                <a:defRPr/>
              </a:pPr>
              <a:t>Friday, June 19, 2020</a:t>
            </a:fld>
            <a:endParaRPr lang="en-US" dirty="0">
              <a:solidFill>
                <a:srgbClr val="120742"/>
              </a:solidFill>
            </a:endParaRPr>
          </a:p>
        </p:txBody>
      </p:sp>
      <p:sp>
        <p:nvSpPr>
          <p:cNvPr id="14" name="Footer Placeholder 4"/>
          <p:cNvSpPr>
            <a:spLocks noGrp="1"/>
          </p:cNvSpPr>
          <p:nvPr>
            <p:ph type="ftr" sz="quarter" idx="3"/>
          </p:nvPr>
        </p:nvSpPr>
        <p:spPr>
          <a:xfrm>
            <a:off x="6251098" y="9472619"/>
            <a:ext cx="8036402" cy="549272"/>
          </a:xfrm>
          <a:prstGeom prst="rect">
            <a:avLst/>
          </a:prstGeom>
        </p:spPr>
        <p:txBody>
          <a:bodyPr vert="horz" lIns="91440" tIns="45720" rIns="91440" bIns="45720" rtlCol="0" anchor="ctr"/>
          <a:lstStyle>
            <a:lvl1pPr algn="ctr">
              <a:defRPr sz="1800">
                <a:solidFill>
                  <a:schemeClr val="tx1"/>
                </a:solidFill>
                <a:latin typeface="Arial" panose="020B0604020202020204" pitchFamily="34" charset="0"/>
                <a:cs typeface="Arial" panose="020B0604020202020204" pitchFamily="34" charset="0"/>
              </a:defRPr>
            </a:lvl1pPr>
          </a:lstStyle>
          <a:p>
            <a:pPr defTabSz="1371600">
              <a:defRPr/>
            </a:pPr>
            <a:endParaRPr lang="en-US" dirty="0">
              <a:solidFill>
                <a:srgbClr val="120742"/>
              </a:solidFill>
            </a:endParaRPr>
          </a:p>
        </p:txBody>
      </p:sp>
      <p:sp>
        <p:nvSpPr>
          <p:cNvPr id="15" name="Text Placeholder 25"/>
          <p:cNvSpPr>
            <a:spLocks noGrp="1"/>
          </p:cNvSpPr>
          <p:nvPr>
            <p:ph type="body" sz="quarter" idx="17" hasCustomPrompt="1"/>
          </p:nvPr>
        </p:nvSpPr>
        <p:spPr>
          <a:xfrm>
            <a:off x="1524001" y="9474200"/>
            <a:ext cx="4727576" cy="549276"/>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685784" indent="0">
              <a:buNone/>
              <a:defRPr sz="1800">
                <a:latin typeface="Arial" panose="020B0604020202020204" pitchFamily="34" charset="0"/>
                <a:cs typeface="Arial" panose="020B0604020202020204" pitchFamily="34" charset="0"/>
              </a:defRPr>
            </a:lvl2pPr>
            <a:lvl3pPr marL="1371566" indent="0">
              <a:buNone/>
              <a:defRPr sz="1800">
                <a:latin typeface="Arial" panose="020B0604020202020204" pitchFamily="34" charset="0"/>
                <a:cs typeface="Arial" panose="020B0604020202020204" pitchFamily="34" charset="0"/>
              </a:defRPr>
            </a:lvl3pPr>
            <a:lvl4pPr marL="2057349" indent="0">
              <a:buNone/>
              <a:defRPr sz="1800">
                <a:latin typeface="Arial" panose="020B0604020202020204" pitchFamily="34" charset="0"/>
                <a:cs typeface="Arial" panose="020B0604020202020204" pitchFamily="34" charset="0"/>
              </a:defRPr>
            </a:lvl4pPr>
            <a:lvl5pPr marL="2743131" indent="0">
              <a:buNone/>
              <a:defRPr sz="1800">
                <a:latin typeface="Arial" panose="020B0604020202020204" pitchFamily="34" charset="0"/>
                <a:cs typeface="Arial" panose="020B0604020202020204" pitchFamily="34" charset="0"/>
              </a:defRPr>
            </a:lvl5pPr>
          </a:lstStyle>
          <a:p>
            <a:pPr lvl="0"/>
            <a:r>
              <a:rPr lang="en-US" dirty="0"/>
              <a:t>Source</a:t>
            </a:r>
          </a:p>
        </p:txBody>
      </p:sp>
      <p:sp>
        <p:nvSpPr>
          <p:cNvPr id="16" name="Picture Placeholder 15"/>
          <p:cNvSpPr>
            <a:spLocks noGrp="1"/>
          </p:cNvSpPr>
          <p:nvPr>
            <p:ph type="pic" sz="quarter" idx="12" hasCustomPrompt="1"/>
          </p:nvPr>
        </p:nvSpPr>
        <p:spPr>
          <a:xfrm>
            <a:off x="7016752" y="617507"/>
            <a:ext cx="2127251" cy="482600"/>
          </a:xfrm>
          <a:prstGeom prst="rect">
            <a:avLst/>
          </a:prstGeo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stStyle>
          <a:p>
            <a:r>
              <a:rPr lang="en-US" dirty="0"/>
              <a:t>Partner Logo</a:t>
            </a:r>
          </a:p>
        </p:txBody>
      </p:sp>
      <p:sp>
        <p:nvSpPr>
          <p:cNvPr id="4" name="Text Placeholder 3"/>
          <p:cNvSpPr>
            <a:spLocks noGrp="1"/>
          </p:cNvSpPr>
          <p:nvPr>
            <p:ph type="body" sz="quarter" idx="18"/>
          </p:nvPr>
        </p:nvSpPr>
        <p:spPr>
          <a:xfrm>
            <a:off x="9366251" y="2933701"/>
            <a:ext cx="8413751" cy="6489701"/>
          </a:xfrm>
          <a:prstGeom prst="rect">
            <a:avLst/>
          </a:prstGeom>
        </p:spPr>
        <p:txBody>
          <a:bodyPr/>
          <a:lstStyle>
            <a:lvl1pPr>
              <a:buClr>
                <a:srgbClr val="C00000"/>
              </a:buClr>
              <a:defRPr sz="360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900902903"/>
      </p:ext>
    </p:extLst>
  </p:cSld>
  <p:clrMapOvr>
    <a:masterClrMapping/>
  </p:clrMapOvr>
  <p:extLst>
    <p:ext uri="{DCECCB84-F9BA-43D5-87BE-67443E8EF086}">
      <p15:sldGuideLst xmlns:p15="http://schemas.microsoft.com/office/powerpoint/2012/main">
        <p15:guide id="1" pos="2880">
          <p15:clr>
            <a:srgbClr val="FBAE40"/>
          </p15:clr>
        </p15:guide>
        <p15:guide id="2" pos="4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tBritain and 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1308103" y="1516742"/>
            <a:ext cx="16299524" cy="838202"/>
          </a:xfrm>
          <a:prstGeom prst="rect">
            <a:avLst/>
          </a:prstGeom>
        </p:spPr>
        <p:txBody>
          <a:bodyPr anchor="ctr"/>
          <a:lstStyle>
            <a:lvl1pPr algn="l">
              <a:defRPr lang="en-GB" sz="6000" kern="1200" dirty="0">
                <a:solidFill>
                  <a:schemeClr val="accent2"/>
                </a:solidFill>
                <a:latin typeface="Arial"/>
                <a:ea typeface="+mn-ea"/>
                <a:cs typeface="Arial"/>
              </a:defRPr>
            </a:lvl1pPr>
          </a:lstStyle>
          <a:p>
            <a:pPr marL="0" lvl="0" indent="0" algn="l" defTabSz="685784" rtl="0" eaLnBrk="1" latinLnBrk="0" hangingPunct="1">
              <a:spcBef>
                <a:spcPct val="20000"/>
              </a:spcBef>
              <a:buFont typeface="Arial"/>
              <a:buNone/>
            </a:pPr>
            <a:r>
              <a:rPr lang="en-US"/>
              <a:t>Click to edit Master title style</a:t>
            </a:r>
            <a:endParaRPr lang="en-GB" dirty="0"/>
          </a:p>
        </p:txBody>
      </p:sp>
      <p:sp>
        <p:nvSpPr>
          <p:cNvPr id="5" name="Picture Placeholder 3"/>
          <p:cNvSpPr>
            <a:spLocks noGrp="1"/>
          </p:cNvSpPr>
          <p:nvPr>
            <p:ph type="pic" sz="quarter" idx="13"/>
          </p:nvPr>
        </p:nvSpPr>
        <p:spPr>
          <a:xfrm>
            <a:off x="9987629" y="2934496"/>
            <a:ext cx="7620000" cy="6476207"/>
          </a:xfrm>
          <a:prstGeom prst="rect">
            <a:avLst/>
          </a:prstGeom>
        </p:spPr>
        <p:txBody>
          <a:bodyPr/>
          <a:lstStyle>
            <a:lvl1pPr marL="0" indent="0" algn="l" defTabSz="685784" rtl="0" eaLnBrk="1" latinLnBrk="0" hangingPunct="1">
              <a:spcBef>
                <a:spcPct val="20000"/>
              </a:spcBef>
              <a:buFont typeface="Arial"/>
              <a:buNone/>
              <a:defRPr lang="en-GB" sz="2700" kern="1200" dirty="0">
                <a:solidFill>
                  <a:schemeClr val="tx1"/>
                </a:solidFill>
                <a:latin typeface="Arial"/>
                <a:ea typeface="+mn-ea"/>
                <a:cs typeface="Arial"/>
              </a:defRPr>
            </a:lvl1pPr>
          </a:lstStyle>
          <a:p>
            <a:r>
              <a:rPr lang="en-US"/>
              <a:t>Click icon to add picture</a:t>
            </a:r>
            <a:endParaRPr lang="en-GB" dirty="0"/>
          </a:p>
        </p:txBody>
      </p:sp>
      <p:sp>
        <p:nvSpPr>
          <p:cNvPr id="8" name="Text Placeholder 11"/>
          <p:cNvSpPr>
            <a:spLocks noGrp="1"/>
          </p:cNvSpPr>
          <p:nvPr>
            <p:ph type="body" sz="quarter" idx="14"/>
          </p:nvPr>
        </p:nvSpPr>
        <p:spPr>
          <a:xfrm>
            <a:off x="1574105" y="2794790"/>
            <a:ext cx="7743546" cy="6613757"/>
          </a:xfrm>
          <a:prstGeom prst="rect">
            <a:avLst/>
          </a:prstGeom>
        </p:spPr>
        <p:txBody>
          <a:bodyPr vert="horz"/>
          <a:lstStyle>
            <a:lvl1pPr marL="269076" indent="-269076">
              <a:buClr>
                <a:schemeClr val="accent2"/>
              </a:buClr>
              <a:defRPr sz="3600">
                <a:solidFill>
                  <a:schemeClr val="tx1"/>
                </a:solidFill>
                <a:latin typeface="Arial"/>
                <a:cs typeface="Arial"/>
              </a:defRPr>
            </a:lvl1pPr>
            <a:lvl2pPr>
              <a:defRPr sz="3600">
                <a:latin typeface="Arial"/>
                <a:cs typeface="Arial"/>
              </a:defRPr>
            </a:lvl2pPr>
            <a:lvl3pPr>
              <a:defRPr sz="2100">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p:txBody>
      </p:sp>
      <p:sp>
        <p:nvSpPr>
          <p:cNvPr id="13" name="Date Placeholder 1"/>
          <p:cNvSpPr>
            <a:spLocks noGrp="1"/>
          </p:cNvSpPr>
          <p:nvPr>
            <p:ph type="dt" sz="half" idx="2"/>
          </p:nvPr>
        </p:nvSpPr>
        <p:spPr>
          <a:xfrm>
            <a:off x="14287504" y="9472616"/>
            <a:ext cx="2975264" cy="549275"/>
          </a:xfrm>
          <a:prstGeom prst="rect">
            <a:avLst/>
          </a:prstGeom>
        </p:spPr>
        <p:txBody>
          <a:bodyPr vert="horz" lIns="91440" tIns="45720" rIns="91440" bIns="45720" rtlCol="0" anchor="ctr"/>
          <a:lstStyle>
            <a:lvl1pPr algn="ctr">
              <a:defRPr sz="1800">
                <a:solidFill>
                  <a:schemeClr val="tx1"/>
                </a:solidFill>
                <a:latin typeface="Arial" panose="020B0604020202020204" pitchFamily="34" charset="0"/>
                <a:cs typeface="Arial" panose="020B0604020202020204" pitchFamily="34" charset="0"/>
              </a:defRPr>
            </a:lvl1pPr>
          </a:lstStyle>
          <a:p>
            <a:pPr defTabSz="1371600">
              <a:defRPr/>
            </a:pPr>
            <a:fld id="{89AB8B80-E788-4394-9863-2FD854B076C1}" type="datetime2">
              <a:rPr lang="en-US" smtClean="0">
                <a:solidFill>
                  <a:srgbClr val="120742"/>
                </a:solidFill>
              </a:rPr>
              <a:pPr defTabSz="1371600">
                <a:defRPr/>
              </a:pPr>
              <a:t>Friday, June 19, 2020</a:t>
            </a:fld>
            <a:endParaRPr lang="en-US" dirty="0">
              <a:solidFill>
                <a:srgbClr val="120742"/>
              </a:solidFill>
            </a:endParaRPr>
          </a:p>
        </p:txBody>
      </p:sp>
      <p:sp>
        <p:nvSpPr>
          <p:cNvPr id="14" name="Footer Placeholder 4"/>
          <p:cNvSpPr>
            <a:spLocks noGrp="1"/>
          </p:cNvSpPr>
          <p:nvPr>
            <p:ph type="ftr" sz="quarter" idx="3"/>
          </p:nvPr>
        </p:nvSpPr>
        <p:spPr>
          <a:xfrm>
            <a:off x="6251098" y="9472619"/>
            <a:ext cx="8036402" cy="549272"/>
          </a:xfrm>
          <a:prstGeom prst="rect">
            <a:avLst/>
          </a:prstGeom>
        </p:spPr>
        <p:txBody>
          <a:bodyPr vert="horz" lIns="91440" tIns="45720" rIns="91440" bIns="45720" rtlCol="0" anchor="ctr"/>
          <a:lstStyle>
            <a:lvl1pPr algn="ctr">
              <a:defRPr sz="1800">
                <a:solidFill>
                  <a:schemeClr val="tx1"/>
                </a:solidFill>
                <a:latin typeface="Arial" panose="020B0604020202020204" pitchFamily="34" charset="0"/>
                <a:cs typeface="Arial" panose="020B0604020202020204" pitchFamily="34" charset="0"/>
              </a:defRPr>
            </a:lvl1pPr>
          </a:lstStyle>
          <a:p>
            <a:pPr defTabSz="1371600">
              <a:defRPr/>
            </a:pPr>
            <a:endParaRPr lang="en-US" dirty="0">
              <a:solidFill>
                <a:srgbClr val="120742"/>
              </a:solidFill>
            </a:endParaRPr>
          </a:p>
        </p:txBody>
      </p:sp>
      <p:sp>
        <p:nvSpPr>
          <p:cNvPr id="15" name="Text Placeholder 25"/>
          <p:cNvSpPr>
            <a:spLocks noGrp="1"/>
          </p:cNvSpPr>
          <p:nvPr>
            <p:ph type="body" sz="quarter" idx="17" hasCustomPrompt="1"/>
          </p:nvPr>
        </p:nvSpPr>
        <p:spPr>
          <a:xfrm>
            <a:off x="1524001" y="9474200"/>
            <a:ext cx="4727576" cy="549276"/>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685784" indent="0">
              <a:buNone/>
              <a:defRPr sz="1800">
                <a:latin typeface="Arial" panose="020B0604020202020204" pitchFamily="34" charset="0"/>
                <a:cs typeface="Arial" panose="020B0604020202020204" pitchFamily="34" charset="0"/>
              </a:defRPr>
            </a:lvl2pPr>
            <a:lvl3pPr marL="1371566" indent="0">
              <a:buNone/>
              <a:defRPr sz="1800">
                <a:latin typeface="Arial" panose="020B0604020202020204" pitchFamily="34" charset="0"/>
                <a:cs typeface="Arial" panose="020B0604020202020204" pitchFamily="34" charset="0"/>
              </a:defRPr>
            </a:lvl3pPr>
            <a:lvl4pPr marL="2057349" indent="0">
              <a:buNone/>
              <a:defRPr sz="1800">
                <a:latin typeface="Arial" panose="020B0604020202020204" pitchFamily="34" charset="0"/>
                <a:cs typeface="Arial" panose="020B0604020202020204" pitchFamily="34" charset="0"/>
              </a:defRPr>
            </a:lvl4pPr>
            <a:lvl5pPr marL="2743131" indent="0">
              <a:buNone/>
              <a:defRPr sz="1800">
                <a:latin typeface="Arial" panose="020B0604020202020204" pitchFamily="34" charset="0"/>
                <a:cs typeface="Arial" panose="020B0604020202020204" pitchFamily="34" charset="0"/>
              </a:defRPr>
            </a:lvl5pPr>
          </a:lstStyle>
          <a:p>
            <a:pPr lvl="0"/>
            <a:r>
              <a:rPr lang="en-US" dirty="0"/>
              <a:t>Source</a:t>
            </a:r>
          </a:p>
        </p:txBody>
      </p:sp>
      <p:sp>
        <p:nvSpPr>
          <p:cNvPr id="16" name="Picture Placeholder 15"/>
          <p:cNvSpPr>
            <a:spLocks noGrp="1"/>
          </p:cNvSpPr>
          <p:nvPr>
            <p:ph type="pic" sz="quarter" idx="12" hasCustomPrompt="1"/>
          </p:nvPr>
        </p:nvSpPr>
        <p:spPr>
          <a:xfrm>
            <a:off x="7016752" y="617507"/>
            <a:ext cx="2127251" cy="482600"/>
          </a:xfrm>
          <a:prstGeom prst="rect">
            <a:avLst/>
          </a:prstGeo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744594906"/>
      </p:ext>
    </p:extLst>
  </p:cSld>
  <p:clrMapOvr>
    <a:masterClrMapping/>
  </p:clrMapOvr>
  <p:extLst>
    <p:ext uri="{DCECCB84-F9BA-43D5-87BE-67443E8EF086}">
      <p15:sldGuideLst xmlns:p15="http://schemas.microsoft.com/office/powerpoint/2012/main">
        <p15:guide id="1" pos="2880">
          <p15:clr>
            <a:srgbClr val="FBAE40"/>
          </p15:clr>
        </p15:guide>
        <p15:guide id="2" pos="4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itBritain and 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1308103" y="1516742"/>
            <a:ext cx="16299524" cy="838202"/>
          </a:xfrm>
          <a:prstGeom prst="rect">
            <a:avLst/>
          </a:prstGeom>
        </p:spPr>
        <p:txBody>
          <a:bodyPr anchor="ctr"/>
          <a:lstStyle>
            <a:lvl1pPr algn="l">
              <a:defRPr lang="en-GB" sz="6000" kern="1200" dirty="0">
                <a:solidFill>
                  <a:schemeClr val="accent2"/>
                </a:solidFill>
                <a:latin typeface="Arial"/>
                <a:ea typeface="+mn-ea"/>
                <a:cs typeface="Arial"/>
              </a:defRPr>
            </a:lvl1pPr>
          </a:lstStyle>
          <a:p>
            <a:pPr marL="0" lvl="0" indent="0" algn="l" defTabSz="685784" rtl="0" eaLnBrk="1" latinLnBrk="0" hangingPunct="1">
              <a:spcBef>
                <a:spcPct val="20000"/>
              </a:spcBef>
              <a:buFont typeface="Arial"/>
              <a:buNone/>
            </a:pPr>
            <a:r>
              <a:rPr lang="en-US"/>
              <a:t>Click to edit Master title style</a:t>
            </a:r>
            <a:endParaRPr lang="en-GB" dirty="0"/>
          </a:p>
        </p:txBody>
      </p:sp>
      <p:sp>
        <p:nvSpPr>
          <p:cNvPr id="8" name="Text Placeholder 11"/>
          <p:cNvSpPr>
            <a:spLocks noGrp="1"/>
          </p:cNvSpPr>
          <p:nvPr>
            <p:ph type="body" sz="quarter" idx="12"/>
          </p:nvPr>
        </p:nvSpPr>
        <p:spPr>
          <a:xfrm>
            <a:off x="9864083" y="2794790"/>
            <a:ext cx="7743546" cy="6613757"/>
          </a:xfrm>
          <a:prstGeom prst="rect">
            <a:avLst/>
          </a:prstGeom>
        </p:spPr>
        <p:txBody>
          <a:bodyPr vert="horz"/>
          <a:lstStyle>
            <a:lvl1pPr marL="269076" indent="-269076">
              <a:buClr>
                <a:schemeClr val="accent2"/>
              </a:buClr>
              <a:defRPr sz="3600">
                <a:solidFill>
                  <a:schemeClr val="tx1"/>
                </a:solidFill>
                <a:latin typeface="Arial"/>
                <a:cs typeface="Arial"/>
              </a:defRPr>
            </a:lvl1pPr>
            <a:lvl2pPr>
              <a:defRPr sz="3600">
                <a:latin typeface="Arial"/>
                <a:cs typeface="Arial"/>
              </a:defRPr>
            </a:lvl2pPr>
            <a:lvl3pPr>
              <a:defRPr sz="2100">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p:txBody>
      </p:sp>
      <p:sp>
        <p:nvSpPr>
          <p:cNvPr id="4" name="Picture Placeholder 3"/>
          <p:cNvSpPr>
            <a:spLocks noGrp="1"/>
          </p:cNvSpPr>
          <p:nvPr>
            <p:ph type="pic" sz="quarter" idx="13"/>
          </p:nvPr>
        </p:nvSpPr>
        <p:spPr>
          <a:xfrm>
            <a:off x="1524000" y="2934496"/>
            <a:ext cx="7620000" cy="6476207"/>
          </a:xfrm>
          <a:prstGeom prst="rect">
            <a:avLst/>
          </a:prstGeom>
        </p:spPr>
        <p:txBody>
          <a:bodyPr/>
          <a:lstStyle>
            <a:lvl1pPr marL="0" indent="0" algn="l" defTabSz="685784" rtl="0" eaLnBrk="1" latinLnBrk="0" hangingPunct="1">
              <a:spcBef>
                <a:spcPct val="20000"/>
              </a:spcBef>
              <a:buFont typeface="Arial"/>
              <a:buNone/>
              <a:defRPr lang="en-GB" sz="2700" kern="1200" dirty="0">
                <a:solidFill>
                  <a:schemeClr val="tx1"/>
                </a:solidFill>
                <a:latin typeface="Arial"/>
                <a:ea typeface="+mn-ea"/>
                <a:cs typeface="Arial"/>
              </a:defRPr>
            </a:lvl1pPr>
          </a:lstStyle>
          <a:p>
            <a:r>
              <a:rPr lang="en-US"/>
              <a:t>Click icon to add picture</a:t>
            </a:r>
            <a:endParaRPr lang="en-GB" dirty="0"/>
          </a:p>
        </p:txBody>
      </p:sp>
      <p:sp>
        <p:nvSpPr>
          <p:cNvPr id="11" name="Date Placeholder 1"/>
          <p:cNvSpPr>
            <a:spLocks noGrp="1"/>
          </p:cNvSpPr>
          <p:nvPr>
            <p:ph type="dt" sz="half" idx="2"/>
          </p:nvPr>
        </p:nvSpPr>
        <p:spPr>
          <a:xfrm>
            <a:off x="14287504" y="9472616"/>
            <a:ext cx="2975264" cy="549275"/>
          </a:xfrm>
          <a:prstGeom prst="rect">
            <a:avLst/>
          </a:prstGeom>
        </p:spPr>
        <p:txBody>
          <a:bodyPr vert="horz" lIns="91440" tIns="45720" rIns="91440" bIns="45720" rtlCol="0" anchor="ctr"/>
          <a:lstStyle>
            <a:lvl1pPr algn="ctr">
              <a:defRPr sz="1800">
                <a:solidFill>
                  <a:schemeClr val="tx1"/>
                </a:solidFill>
                <a:latin typeface="Arial" panose="020B0604020202020204" pitchFamily="34" charset="0"/>
                <a:cs typeface="Arial" panose="020B0604020202020204" pitchFamily="34" charset="0"/>
              </a:defRPr>
            </a:lvl1pPr>
          </a:lstStyle>
          <a:p>
            <a:pPr defTabSz="1371600">
              <a:defRPr/>
            </a:pPr>
            <a:fld id="{89AB8B80-E788-4394-9863-2FD854B076C1}" type="datetime2">
              <a:rPr lang="en-US" smtClean="0">
                <a:solidFill>
                  <a:srgbClr val="120742"/>
                </a:solidFill>
              </a:rPr>
              <a:pPr defTabSz="1371600">
                <a:defRPr/>
              </a:pPr>
              <a:t>Friday, June 19, 2020</a:t>
            </a:fld>
            <a:endParaRPr lang="en-US" dirty="0">
              <a:solidFill>
                <a:srgbClr val="120742"/>
              </a:solidFill>
            </a:endParaRPr>
          </a:p>
        </p:txBody>
      </p:sp>
      <p:sp>
        <p:nvSpPr>
          <p:cNvPr id="12" name="Footer Placeholder 4"/>
          <p:cNvSpPr>
            <a:spLocks noGrp="1"/>
          </p:cNvSpPr>
          <p:nvPr>
            <p:ph type="ftr" sz="quarter" idx="3"/>
          </p:nvPr>
        </p:nvSpPr>
        <p:spPr>
          <a:xfrm>
            <a:off x="6251098" y="9472619"/>
            <a:ext cx="8036402" cy="549272"/>
          </a:xfrm>
          <a:prstGeom prst="rect">
            <a:avLst/>
          </a:prstGeom>
        </p:spPr>
        <p:txBody>
          <a:bodyPr vert="horz" lIns="91440" tIns="45720" rIns="91440" bIns="45720" rtlCol="0" anchor="ctr"/>
          <a:lstStyle>
            <a:lvl1pPr algn="ctr">
              <a:defRPr sz="1800">
                <a:solidFill>
                  <a:schemeClr val="tx1"/>
                </a:solidFill>
                <a:latin typeface="Arial" panose="020B0604020202020204" pitchFamily="34" charset="0"/>
                <a:cs typeface="Arial" panose="020B0604020202020204" pitchFamily="34" charset="0"/>
              </a:defRPr>
            </a:lvl1pPr>
          </a:lstStyle>
          <a:p>
            <a:pPr defTabSz="1371600">
              <a:defRPr/>
            </a:pPr>
            <a:endParaRPr lang="en-US" dirty="0">
              <a:solidFill>
                <a:srgbClr val="120742"/>
              </a:solidFill>
            </a:endParaRPr>
          </a:p>
        </p:txBody>
      </p:sp>
      <p:sp>
        <p:nvSpPr>
          <p:cNvPr id="13" name="Text Placeholder 25"/>
          <p:cNvSpPr>
            <a:spLocks noGrp="1"/>
          </p:cNvSpPr>
          <p:nvPr>
            <p:ph type="body" sz="quarter" idx="17" hasCustomPrompt="1"/>
          </p:nvPr>
        </p:nvSpPr>
        <p:spPr>
          <a:xfrm>
            <a:off x="1524001" y="9474200"/>
            <a:ext cx="4727576" cy="549276"/>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685784" indent="0">
              <a:buNone/>
              <a:defRPr sz="1800">
                <a:latin typeface="Arial" panose="020B0604020202020204" pitchFamily="34" charset="0"/>
                <a:cs typeface="Arial" panose="020B0604020202020204" pitchFamily="34" charset="0"/>
              </a:defRPr>
            </a:lvl2pPr>
            <a:lvl3pPr marL="1371566" indent="0">
              <a:buNone/>
              <a:defRPr sz="1800">
                <a:latin typeface="Arial" panose="020B0604020202020204" pitchFamily="34" charset="0"/>
                <a:cs typeface="Arial" panose="020B0604020202020204" pitchFamily="34" charset="0"/>
              </a:defRPr>
            </a:lvl3pPr>
            <a:lvl4pPr marL="2057349" indent="0">
              <a:buNone/>
              <a:defRPr sz="1800">
                <a:latin typeface="Arial" panose="020B0604020202020204" pitchFamily="34" charset="0"/>
                <a:cs typeface="Arial" panose="020B0604020202020204" pitchFamily="34" charset="0"/>
              </a:defRPr>
            </a:lvl4pPr>
            <a:lvl5pPr marL="2743131" indent="0">
              <a:buNone/>
              <a:defRPr sz="1800">
                <a:latin typeface="Arial" panose="020B0604020202020204" pitchFamily="34" charset="0"/>
                <a:cs typeface="Arial" panose="020B0604020202020204" pitchFamily="34" charset="0"/>
              </a:defRPr>
            </a:lvl5pPr>
          </a:lstStyle>
          <a:p>
            <a:pPr lvl="0"/>
            <a:r>
              <a:rPr lang="en-US" dirty="0"/>
              <a:t>Source</a:t>
            </a:r>
          </a:p>
        </p:txBody>
      </p:sp>
      <p:sp>
        <p:nvSpPr>
          <p:cNvPr id="14" name="Picture Placeholder 15"/>
          <p:cNvSpPr>
            <a:spLocks noGrp="1"/>
          </p:cNvSpPr>
          <p:nvPr>
            <p:ph type="pic" sz="quarter" idx="18" hasCustomPrompt="1"/>
          </p:nvPr>
        </p:nvSpPr>
        <p:spPr>
          <a:xfrm>
            <a:off x="7016752" y="617507"/>
            <a:ext cx="2127251" cy="482600"/>
          </a:xfrm>
          <a:prstGeom prst="rect">
            <a:avLst/>
          </a:prstGeo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683824730"/>
      </p:ext>
    </p:extLst>
  </p:cSld>
  <p:clrMapOvr>
    <a:masterClrMapping/>
  </p:clrMapOvr>
  <p:extLst>
    <p:ext uri="{DCECCB84-F9BA-43D5-87BE-67443E8EF086}">
      <p15:sldGuideLst xmlns:p15="http://schemas.microsoft.com/office/powerpoint/2012/main">
        <p15:guide id="1" pos="2880">
          <p15:clr>
            <a:srgbClr val="FBAE40"/>
          </p15:clr>
        </p15:guide>
        <p15:guide id="2" pos="4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sitBritain and 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8103" y="1516742"/>
            <a:ext cx="16299524" cy="838202"/>
          </a:xfrm>
          <a:prstGeom prst="rect">
            <a:avLst/>
          </a:prstGeom>
        </p:spPr>
        <p:txBody>
          <a:bodyPr anchor="ctr"/>
          <a:lstStyle>
            <a:lvl1pPr algn="l">
              <a:defRPr lang="en-GB" sz="6000" kern="1200" dirty="0">
                <a:solidFill>
                  <a:schemeClr val="accent2"/>
                </a:solidFill>
                <a:latin typeface="Arial"/>
                <a:ea typeface="+mn-ea"/>
                <a:cs typeface="Arial"/>
              </a:defRPr>
            </a:lvl1pPr>
          </a:lstStyle>
          <a:p>
            <a:pPr marL="0" lvl="0" indent="0" algn="l" defTabSz="685784" rtl="0" eaLnBrk="1" latinLnBrk="0" hangingPunct="1">
              <a:spcBef>
                <a:spcPct val="20000"/>
              </a:spcBef>
              <a:buFont typeface="Arial"/>
              <a:buNone/>
            </a:pPr>
            <a:r>
              <a:rPr lang="en-US"/>
              <a:t>Click to edit Master title style</a:t>
            </a:r>
            <a:endParaRPr lang="en-GB" dirty="0"/>
          </a:p>
        </p:txBody>
      </p:sp>
      <p:sp>
        <p:nvSpPr>
          <p:cNvPr id="8" name="Text Placeholder 11"/>
          <p:cNvSpPr>
            <a:spLocks noGrp="1"/>
          </p:cNvSpPr>
          <p:nvPr>
            <p:ph type="body" sz="quarter" idx="12"/>
          </p:nvPr>
        </p:nvSpPr>
        <p:spPr>
          <a:xfrm>
            <a:off x="1350848" y="2794788"/>
            <a:ext cx="7793153" cy="748512"/>
          </a:xfrm>
          <a:prstGeom prst="rect">
            <a:avLst/>
          </a:prstGeom>
        </p:spPr>
        <p:txBody>
          <a:bodyPr vert="horz"/>
          <a:lstStyle>
            <a:lvl1pPr marL="0" indent="0">
              <a:buClr>
                <a:schemeClr val="accent5"/>
              </a:buClr>
              <a:buNone/>
              <a:defRPr sz="3600" b="0">
                <a:solidFill>
                  <a:schemeClr val="accent2"/>
                </a:solidFill>
                <a:latin typeface="Arial"/>
                <a:cs typeface="Arial"/>
              </a:defRPr>
            </a:lvl1pPr>
            <a:lvl2pPr>
              <a:defRPr sz="2400">
                <a:latin typeface="Arial"/>
                <a:cs typeface="Arial"/>
              </a:defRPr>
            </a:lvl2pPr>
            <a:lvl3pPr>
              <a:defRPr sz="2100">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p:txBody>
      </p:sp>
      <p:sp>
        <p:nvSpPr>
          <p:cNvPr id="10" name="Text Placeholder 11"/>
          <p:cNvSpPr>
            <a:spLocks noGrp="1"/>
          </p:cNvSpPr>
          <p:nvPr>
            <p:ph type="body" sz="quarter" idx="13"/>
          </p:nvPr>
        </p:nvSpPr>
        <p:spPr>
          <a:xfrm>
            <a:off x="9864080" y="2794788"/>
            <a:ext cx="7793153" cy="748512"/>
          </a:xfrm>
          <a:prstGeom prst="rect">
            <a:avLst/>
          </a:prstGeom>
        </p:spPr>
        <p:txBody>
          <a:bodyPr vert="horz"/>
          <a:lstStyle>
            <a:lvl1pPr marL="0" indent="0">
              <a:buClr>
                <a:schemeClr val="accent5"/>
              </a:buClr>
              <a:buNone/>
              <a:defRPr sz="3600" b="0">
                <a:solidFill>
                  <a:schemeClr val="accent2"/>
                </a:solidFill>
                <a:latin typeface="Arial"/>
                <a:cs typeface="Arial"/>
              </a:defRPr>
            </a:lvl1pPr>
            <a:lvl2pPr>
              <a:defRPr sz="2400">
                <a:latin typeface="Arial"/>
                <a:cs typeface="Arial"/>
              </a:defRPr>
            </a:lvl2pPr>
            <a:lvl3pPr>
              <a:defRPr sz="2100">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p:txBody>
      </p:sp>
      <p:sp>
        <p:nvSpPr>
          <p:cNvPr id="15" name="Content Placeholder 11"/>
          <p:cNvSpPr>
            <a:spLocks noGrp="1"/>
          </p:cNvSpPr>
          <p:nvPr>
            <p:ph sz="quarter" idx="14" hasCustomPrompt="1"/>
          </p:nvPr>
        </p:nvSpPr>
        <p:spPr>
          <a:xfrm>
            <a:off x="10058401" y="3543302"/>
            <a:ext cx="7632848" cy="5829300"/>
          </a:xfrm>
          <a:prstGeom prst="rect">
            <a:avLst/>
          </a:prstGeom>
        </p:spPr>
        <p:txBody>
          <a:bodyPr/>
          <a:lstStyle>
            <a:lvl1pPr marL="0" indent="0" algn="l" defTabSz="685784" rtl="0" eaLnBrk="1" latinLnBrk="0" hangingPunct="1">
              <a:spcBef>
                <a:spcPct val="20000"/>
              </a:spcBef>
              <a:buFont typeface="Arial"/>
              <a:buNone/>
              <a:defRPr lang="en-US" sz="3600" kern="1200" baseline="0" dirty="0" smtClean="0">
                <a:solidFill>
                  <a:schemeClr val="tx1"/>
                </a:solidFill>
                <a:latin typeface="Arial"/>
                <a:ea typeface="+mn-ea"/>
                <a:cs typeface="Arial"/>
              </a:defRPr>
            </a:lvl1pPr>
            <a:lvl2pPr marL="0" indent="0" algn="l" defTabSz="685784" rtl="0" eaLnBrk="1" latinLnBrk="0" hangingPunct="1">
              <a:spcBef>
                <a:spcPct val="20000"/>
              </a:spcBef>
              <a:buFont typeface="Arial"/>
              <a:buNone/>
              <a:defRPr lang="en-US" sz="2700" kern="1200" dirty="0" smtClean="0">
                <a:solidFill>
                  <a:schemeClr val="tx1"/>
                </a:solidFill>
                <a:latin typeface="Arial"/>
                <a:ea typeface="+mn-ea"/>
                <a:cs typeface="Arial"/>
              </a:defRPr>
            </a:lvl2pPr>
            <a:lvl3pPr marL="0" indent="0" algn="l" defTabSz="685784" rtl="0" eaLnBrk="1" latinLnBrk="0" hangingPunct="1">
              <a:spcBef>
                <a:spcPct val="20000"/>
              </a:spcBef>
              <a:buFont typeface="Arial"/>
              <a:buNone/>
              <a:defRPr lang="en-US" sz="2700" kern="1200" dirty="0" smtClean="0">
                <a:solidFill>
                  <a:schemeClr val="tx1"/>
                </a:solidFill>
                <a:latin typeface="Arial"/>
                <a:ea typeface="+mn-ea"/>
                <a:cs typeface="Arial"/>
              </a:defRPr>
            </a:lvl3pPr>
            <a:lvl4pPr marL="0" indent="0" algn="l" defTabSz="685784" rtl="0" eaLnBrk="1" latinLnBrk="0" hangingPunct="1">
              <a:spcBef>
                <a:spcPct val="20000"/>
              </a:spcBef>
              <a:buFont typeface="Arial"/>
              <a:buNone/>
              <a:defRPr lang="en-US" sz="2700" kern="1200" dirty="0" smtClean="0">
                <a:solidFill>
                  <a:schemeClr val="tx1"/>
                </a:solidFill>
                <a:latin typeface="Arial"/>
                <a:ea typeface="+mn-ea"/>
                <a:cs typeface="Arial"/>
              </a:defRPr>
            </a:lvl4pPr>
            <a:lvl5pPr marL="0" indent="0" algn="l" defTabSz="685784" rtl="0" eaLnBrk="1" latinLnBrk="0" hangingPunct="1">
              <a:spcBef>
                <a:spcPct val="20000"/>
              </a:spcBef>
              <a:buFont typeface="Arial"/>
              <a:buNone/>
              <a:defRPr lang="en-GB" sz="27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1511153" y="3543302"/>
            <a:ext cx="7632848" cy="5829300"/>
          </a:xfrm>
          <a:prstGeom prst="rect">
            <a:avLst/>
          </a:prstGeom>
        </p:spPr>
        <p:txBody>
          <a:bodyPr/>
          <a:lstStyle>
            <a:lvl1pPr marL="0" indent="0" algn="l" defTabSz="685784" rtl="0" eaLnBrk="1" latinLnBrk="0" hangingPunct="1">
              <a:spcBef>
                <a:spcPct val="20000"/>
              </a:spcBef>
              <a:buFont typeface="Arial"/>
              <a:buNone/>
              <a:defRPr lang="en-US" sz="3600" kern="1200" baseline="0" dirty="0" smtClean="0">
                <a:solidFill>
                  <a:schemeClr val="tx1"/>
                </a:solidFill>
                <a:latin typeface="Arial"/>
                <a:ea typeface="+mn-ea"/>
                <a:cs typeface="Arial"/>
              </a:defRPr>
            </a:lvl1pPr>
            <a:lvl2pPr marL="0" indent="0" algn="l" defTabSz="685784" rtl="0" eaLnBrk="1" latinLnBrk="0" hangingPunct="1">
              <a:spcBef>
                <a:spcPct val="20000"/>
              </a:spcBef>
              <a:buFont typeface="Arial"/>
              <a:buNone/>
              <a:defRPr lang="en-US" sz="2700" kern="1200" dirty="0" smtClean="0">
                <a:solidFill>
                  <a:schemeClr val="tx1"/>
                </a:solidFill>
                <a:latin typeface="Arial"/>
                <a:ea typeface="+mn-ea"/>
                <a:cs typeface="Arial"/>
              </a:defRPr>
            </a:lvl2pPr>
            <a:lvl3pPr marL="0" indent="0" algn="l" defTabSz="685784" rtl="0" eaLnBrk="1" latinLnBrk="0" hangingPunct="1">
              <a:spcBef>
                <a:spcPct val="20000"/>
              </a:spcBef>
              <a:buFont typeface="Arial"/>
              <a:buNone/>
              <a:defRPr lang="en-US" sz="2700" kern="1200" dirty="0" smtClean="0">
                <a:solidFill>
                  <a:schemeClr val="tx1"/>
                </a:solidFill>
                <a:latin typeface="Arial"/>
                <a:ea typeface="+mn-ea"/>
                <a:cs typeface="Arial"/>
              </a:defRPr>
            </a:lvl3pPr>
            <a:lvl4pPr marL="0" indent="0" algn="l" defTabSz="685784" rtl="0" eaLnBrk="1" latinLnBrk="0" hangingPunct="1">
              <a:spcBef>
                <a:spcPct val="20000"/>
              </a:spcBef>
              <a:buFont typeface="Arial"/>
              <a:buNone/>
              <a:defRPr lang="en-US" sz="2700" kern="1200" dirty="0" smtClean="0">
                <a:solidFill>
                  <a:schemeClr val="tx1"/>
                </a:solidFill>
                <a:latin typeface="Arial"/>
                <a:ea typeface="+mn-ea"/>
                <a:cs typeface="Arial"/>
              </a:defRPr>
            </a:lvl4pPr>
            <a:lvl5pPr marL="0" indent="0" algn="l" defTabSz="685784" rtl="0" eaLnBrk="1" latinLnBrk="0" hangingPunct="1">
              <a:spcBef>
                <a:spcPct val="20000"/>
              </a:spcBef>
              <a:buFont typeface="Arial"/>
              <a:buNone/>
              <a:defRPr lang="en-GB" sz="2700" kern="1200" dirty="0">
                <a:solidFill>
                  <a:schemeClr val="tx1"/>
                </a:solidFill>
                <a:latin typeface="Arial"/>
                <a:ea typeface="+mn-ea"/>
                <a:cs typeface="Arial"/>
              </a:defRPr>
            </a:lvl5pPr>
          </a:lstStyle>
          <a:p>
            <a:pPr lvl="0"/>
            <a:r>
              <a:rPr lang="en-US" dirty="0"/>
              <a:t>Picture or other content</a:t>
            </a:r>
            <a:endParaRPr lang="en-GB" dirty="0"/>
          </a:p>
        </p:txBody>
      </p:sp>
      <p:sp>
        <p:nvSpPr>
          <p:cNvPr id="13" name="Date Placeholder 1"/>
          <p:cNvSpPr>
            <a:spLocks noGrp="1"/>
          </p:cNvSpPr>
          <p:nvPr>
            <p:ph type="dt" sz="half" idx="2"/>
          </p:nvPr>
        </p:nvSpPr>
        <p:spPr>
          <a:xfrm>
            <a:off x="14287504" y="9472616"/>
            <a:ext cx="2975264" cy="549275"/>
          </a:xfrm>
          <a:prstGeom prst="rect">
            <a:avLst/>
          </a:prstGeom>
        </p:spPr>
        <p:txBody>
          <a:bodyPr vert="horz" lIns="91440" tIns="45720" rIns="91440" bIns="45720" rtlCol="0" anchor="ctr"/>
          <a:lstStyle>
            <a:lvl1pPr algn="ctr">
              <a:defRPr sz="1800">
                <a:solidFill>
                  <a:schemeClr val="tx1"/>
                </a:solidFill>
                <a:latin typeface="Arial" panose="020B0604020202020204" pitchFamily="34" charset="0"/>
                <a:cs typeface="Arial" panose="020B0604020202020204" pitchFamily="34" charset="0"/>
              </a:defRPr>
            </a:lvl1pPr>
          </a:lstStyle>
          <a:p>
            <a:pPr defTabSz="1371600">
              <a:defRPr/>
            </a:pPr>
            <a:fld id="{89AB8B80-E788-4394-9863-2FD854B076C1}" type="datetime2">
              <a:rPr lang="en-US" smtClean="0">
                <a:solidFill>
                  <a:srgbClr val="120742"/>
                </a:solidFill>
              </a:rPr>
              <a:pPr defTabSz="1371600">
                <a:defRPr/>
              </a:pPr>
              <a:t>Friday, June 19, 2020</a:t>
            </a:fld>
            <a:endParaRPr lang="en-US" dirty="0">
              <a:solidFill>
                <a:srgbClr val="120742"/>
              </a:solidFill>
            </a:endParaRPr>
          </a:p>
        </p:txBody>
      </p:sp>
      <p:sp>
        <p:nvSpPr>
          <p:cNvPr id="14" name="Footer Placeholder 4"/>
          <p:cNvSpPr>
            <a:spLocks noGrp="1"/>
          </p:cNvSpPr>
          <p:nvPr>
            <p:ph type="ftr" sz="quarter" idx="3"/>
          </p:nvPr>
        </p:nvSpPr>
        <p:spPr>
          <a:xfrm>
            <a:off x="6251098" y="9472619"/>
            <a:ext cx="8036402" cy="549272"/>
          </a:xfrm>
          <a:prstGeom prst="rect">
            <a:avLst/>
          </a:prstGeom>
        </p:spPr>
        <p:txBody>
          <a:bodyPr vert="horz" lIns="91440" tIns="45720" rIns="91440" bIns="45720" rtlCol="0" anchor="ctr"/>
          <a:lstStyle>
            <a:lvl1pPr algn="ctr">
              <a:defRPr sz="1800">
                <a:solidFill>
                  <a:schemeClr val="tx1"/>
                </a:solidFill>
                <a:latin typeface="Arial" panose="020B0604020202020204" pitchFamily="34" charset="0"/>
                <a:cs typeface="Arial" panose="020B0604020202020204" pitchFamily="34" charset="0"/>
              </a:defRPr>
            </a:lvl1pPr>
          </a:lstStyle>
          <a:p>
            <a:pPr defTabSz="1371600">
              <a:defRPr/>
            </a:pPr>
            <a:endParaRPr lang="en-US" dirty="0">
              <a:solidFill>
                <a:srgbClr val="120742"/>
              </a:solidFill>
            </a:endParaRPr>
          </a:p>
        </p:txBody>
      </p:sp>
      <p:sp>
        <p:nvSpPr>
          <p:cNvPr id="17" name="Text Placeholder 25"/>
          <p:cNvSpPr>
            <a:spLocks noGrp="1"/>
          </p:cNvSpPr>
          <p:nvPr>
            <p:ph type="body" sz="quarter" idx="17" hasCustomPrompt="1"/>
          </p:nvPr>
        </p:nvSpPr>
        <p:spPr>
          <a:xfrm>
            <a:off x="1524001" y="9474200"/>
            <a:ext cx="4727576" cy="549276"/>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685784" indent="0">
              <a:buNone/>
              <a:defRPr sz="1800">
                <a:latin typeface="Arial" panose="020B0604020202020204" pitchFamily="34" charset="0"/>
                <a:cs typeface="Arial" panose="020B0604020202020204" pitchFamily="34" charset="0"/>
              </a:defRPr>
            </a:lvl2pPr>
            <a:lvl3pPr marL="1371566" indent="0">
              <a:buNone/>
              <a:defRPr sz="1800">
                <a:latin typeface="Arial" panose="020B0604020202020204" pitchFamily="34" charset="0"/>
                <a:cs typeface="Arial" panose="020B0604020202020204" pitchFamily="34" charset="0"/>
              </a:defRPr>
            </a:lvl3pPr>
            <a:lvl4pPr marL="2057349" indent="0">
              <a:buNone/>
              <a:defRPr sz="1800">
                <a:latin typeface="Arial" panose="020B0604020202020204" pitchFamily="34" charset="0"/>
                <a:cs typeface="Arial" panose="020B0604020202020204" pitchFamily="34" charset="0"/>
              </a:defRPr>
            </a:lvl4pPr>
            <a:lvl5pPr marL="2743131" indent="0">
              <a:buNone/>
              <a:defRPr sz="1800">
                <a:latin typeface="Arial" panose="020B0604020202020204" pitchFamily="34" charset="0"/>
                <a:cs typeface="Arial" panose="020B0604020202020204" pitchFamily="34" charset="0"/>
              </a:defRPr>
            </a:lvl5pPr>
          </a:lstStyle>
          <a:p>
            <a:pPr lvl="0"/>
            <a:r>
              <a:rPr lang="en-US" dirty="0"/>
              <a:t>Source</a:t>
            </a:r>
          </a:p>
        </p:txBody>
      </p:sp>
      <p:sp>
        <p:nvSpPr>
          <p:cNvPr id="18" name="Picture Placeholder 15"/>
          <p:cNvSpPr>
            <a:spLocks noGrp="1"/>
          </p:cNvSpPr>
          <p:nvPr>
            <p:ph type="pic" sz="quarter" idx="18" hasCustomPrompt="1"/>
          </p:nvPr>
        </p:nvSpPr>
        <p:spPr>
          <a:xfrm>
            <a:off x="7016752" y="617507"/>
            <a:ext cx="2127251" cy="482600"/>
          </a:xfrm>
          <a:prstGeom prst="rect">
            <a:avLst/>
          </a:prstGeo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447979300"/>
      </p:ext>
    </p:extLst>
  </p:cSld>
  <p:clrMapOvr>
    <a:masterClrMapping/>
  </p:clrMapOvr>
  <p:extLst>
    <p:ext uri="{DCECCB84-F9BA-43D5-87BE-67443E8EF086}">
      <p15:sldGuideLst xmlns:p15="http://schemas.microsoft.com/office/powerpoint/2012/main">
        <p15:guide id="1" pos="2880">
          <p15:clr>
            <a:srgbClr val="FBAE40"/>
          </p15:clr>
        </p15:guide>
        <p15:guide id="2" pos="480">
          <p15:clr>
            <a:srgbClr val="FBAE40"/>
          </p15:clr>
        </p15:guide>
        <p15:guide id="3" pos="316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sitBritain and 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18288000" cy="10287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 Placeholder 11"/>
          <p:cNvSpPr>
            <a:spLocks noGrp="1"/>
          </p:cNvSpPr>
          <p:nvPr>
            <p:ph type="body" sz="quarter" idx="11"/>
          </p:nvPr>
        </p:nvSpPr>
        <p:spPr>
          <a:xfrm>
            <a:off x="6845300" y="5823524"/>
            <a:ext cx="10071101" cy="1643006"/>
          </a:xfrm>
          <a:prstGeom prst="rect">
            <a:avLst/>
          </a:prstGeom>
        </p:spPr>
        <p:txBody>
          <a:bodyPr vert="horz"/>
          <a:lstStyle>
            <a:lvl1pPr marL="0" indent="0">
              <a:spcBef>
                <a:spcPts val="1050"/>
              </a:spcBef>
              <a:buNone/>
              <a:defRPr sz="3600">
                <a:solidFill>
                  <a:srgbClr val="FFFFFF"/>
                </a:solidFill>
                <a:latin typeface="Arial"/>
                <a:cs typeface="Arial"/>
              </a:defRPr>
            </a:lvl1pPr>
            <a:lvl2pPr marL="685784" indent="0">
              <a:buNone/>
              <a:defRPr sz="2400"/>
            </a:lvl2pPr>
            <a:lvl3pPr marL="1371566" indent="0">
              <a:buNone/>
              <a:defRPr sz="2400"/>
            </a:lvl3pPr>
            <a:lvl4pPr marL="2057349" indent="0">
              <a:buNone/>
              <a:defRPr sz="2400"/>
            </a:lvl4pPr>
            <a:lvl5pPr marL="2743131" indent="0">
              <a:buNone/>
              <a:defRPr sz="2400"/>
            </a:lvl5pPr>
          </a:lstStyle>
          <a:p>
            <a:pPr lvl="0"/>
            <a:r>
              <a:rPr lang="en-US"/>
              <a:t>Edit Master text styles</a:t>
            </a:r>
          </a:p>
        </p:txBody>
      </p:sp>
      <p:sp>
        <p:nvSpPr>
          <p:cNvPr id="6" name="Picture Placeholder 15"/>
          <p:cNvSpPr>
            <a:spLocks noGrp="1"/>
          </p:cNvSpPr>
          <p:nvPr>
            <p:ph type="pic" sz="quarter" idx="12" hasCustomPrompt="1"/>
          </p:nvPr>
        </p:nvSpPr>
        <p:spPr>
          <a:xfrm>
            <a:off x="5189549" y="882679"/>
            <a:ext cx="2127251" cy="1551056"/>
          </a:xfrm>
          <a:prstGeom prst="rect">
            <a:avLst/>
          </a:prstGeo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8" name="Picture 7" descr="VB_VE_Log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062" y="910475"/>
            <a:ext cx="3924158" cy="1523261"/>
          </a:xfrm>
          <a:prstGeom prst="rect">
            <a:avLst/>
          </a:prstGeom>
        </p:spPr>
      </p:pic>
      <p:sp>
        <p:nvSpPr>
          <p:cNvPr id="4" name="Text Placeholder 3"/>
          <p:cNvSpPr>
            <a:spLocks noGrp="1"/>
          </p:cNvSpPr>
          <p:nvPr>
            <p:ph type="body" sz="quarter" idx="13"/>
          </p:nvPr>
        </p:nvSpPr>
        <p:spPr>
          <a:xfrm>
            <a:off x="6845300" y="4504266"/>
            <a:ext cx="10071101" cy="990600"/>
          </a:xfrm>
          <a:prstGeom prst="rect">
            <a:avLst/>
          </a:prstGeom>
        </p:spPr>
        <p:txBody>
          <a:bodyPr/>
          <a:lstStyle>
            <a:lvl1pPr marL="0" indent="0">
              <a:buNone/>
              <a:defRPr sz="6000">
                <a:solidFill>
                  <a:schemeClr val="bg1"/>
                </a:solidFill>
                <a:latin typeface="Arial" panose="020B0604020202020204" pitchFamily="34" charset="0"/>
                <a:cs typeface="Arial" panose="020B0604020202020204" pitchFamily="34" charset="0"/>
              </a:defRPr>
            </a:lvl1pPr>
            <a:lvl2pPr>
              <a:defRPr sz="6000">
                <a:solidFill>
                  <a:schemeClr val="bg1"/>
                </a:solidFill>
                <a:latin typeface="Arial" panose="020B0604020202020204" pitchFamily="34" charset="0"/>
                <a:cs typeface="Arial" panose="020B0604020202020204" pitchFamily="34" charset="0"/>
              </a:defRPr>
            </a:lvl2pPr>
            <a:lvl3pPr>
              <a:defRPr sz="6000">
                <a:solidFill>
                  <a:schemeClr val="bg1"/>
                </a:solidFill>
                <a:latin typeface="Arial" panose="020B0604020202020204" pitchFamily="34" charset="0"/>
                <a:cs typeface="Arial" panose="020B0604020202020204" pitchFamily="34" charset="0"/>
              </a:defRPr>
            </a:lvl3pPr>
            <a:lvl4pPr>
              <a:defRPr sz="6000">
                <a:solidFill>
                  <a:schemeClr val="bg1"/>
                </a:solidFill>
                <a:latin typeface="Arial" panose="020B0604020202020204" pitchFamily="34" charset="0"/>
                <a:cs typeface="Arial" panose="020B0604020202020204" pitchFamily="34" charset="0"/>
              </a:defRPr>
            </a:lvl4pPr>
            <a:lvl5pPr>
              <a:defRPr sz="60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621904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4164BBA3-795C-4061-814A-D9635D214ACB}" type="datetimeFigureOut">
              <a:rPr lang="en-GB" smtClean="0"/>
              <a:pPr defTabSz="1371600">
                <a:defRPr/>
              </a:pPr>
              <a:t>19/06/2020</a:t>
            </a:fld>
            <a:endParaRPr lang="en-GB"/>
          </a:p>
        </p:txBody>
      </p:sp>
      <p:sp>
        <p:nvSpPr>
          <p:cNvPr id="3" name="Footer Placeholder 2"/>
          <p:cNvSpPr>
            <a:spLocks noGrp="1"/>
          </p:cNvSpPr>
          <p:nvPr>
            <p:ph type="ftr" sz="quarter" idx="11"/>
          </p:nvPr>
        </p:nvSpPr>
        <p:spPr/>
        <p:txBody>
          <a:bodyPr/>
          <a:lstStyle/>
          <a:p>
            <a:pPr defTabSz="1371600">
              <a:defRPr/>
            </a:pPr>
            <a:endParaRPr lang="en-GB"/>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pPr defTabSz="1371600">
              <a:defRPr/>
            </a:pPr>
            <a:fld id="{3A9B6EAD-864C-4F5A-A81E-6C5E9D908A99}" type="slidenum">
              <a:rPr lang="en-GB" sz="2700" smtClean="0">
                <a:solidFill>
                  <a:srgbClr val="120742"/>
                </a:solidFill>
              </a:rPr>
              <a:pPr defTabSz="1371600">
                <a:defRPr/>
              </a:pPr>
              <a:t>‹#›</a:t>
            </a:fld>
            <a:endParaRPr lang="en-GB" sz="2700">
              <a:solidFill>
                <a:srgbClr val="120742"/>
              </a:solidFill>
            </a:endParaRPr>
          </a:p>
        </p:txBody>
      </p:sp>
    </p:spTree>
    <p:extLst>
      <p:ext uri="{BB962C8B-B14F-4D97-AF65-F5344CB8AC3E}">
        <p14:creationId xmlns:p14="http://schemas.microsoft.com/office/powerpoint/2010/main" val="2485986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endParaRPr lang="en-GB"/>
          </a:p>
        </p:txBody>
      </p:sp>
      <p:sp>
        <p:nvSpPr>
          <p:cNvPr id="3" name="Subtitle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371600">
              <a:defRPr/>
            </a:pPr>
            <a:fld id="{385FF59B-F591-49C4-B5D2-86DC1ACA2D52}" type="datetimeFigureOut">
              <a:rPr lang="en-GB" smtClean="0"/>
              <a:pPr defTabSz="1371600">
                <a:defRPr/>
              </a:pPr>
              <a:t>19/06/2020</a:t>
            </a:fld>
            <a:endParaRPr lang="en-GB"/>
          </a:p>
        </p:txBody>
      </p:sp>
      <p:sp>
        <p:nvSpPr>
          <p:cNvPr id="5" name="Footer Placeholder 4"/>
          <p:cNvSpPr>
            <a:spLocks noGrp="1"/>
          </p:cNvSpPr>
          <p:nvPr>
            <p:ph type="ftr" sz="quarter" idx="11"/>
          </p:nvPr>
        </p:nvSpPr>
        <p:spPr/>
        <p:txBody>
          <a:bodyPr/>
          <a:lstStyle/>
          <a:p>
            <a:pPr defTabSz="1371600">
              <a:defRPr/>
            </a:pPr>
            <a:endParaRPr lang="en-GB"/>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pPr defTabSz="1371600">
              <a:defRPr/>
            </a:pPr>
            <a:fld id="{617BCC60-87B1-40A2-87D0-B20C0E2C35C9}" type="slidenum">
              <a:rPr lang="en-GB" sz="2700" smtClean="0">
                <a:solidFill>
                  <a:srgbClr val="120742"/>
                </a:solidFill>
              </a:rPr>
              <a:pPr defTabSz="1371600">
                <a:defRPr/>
              </a:pPr>
              <a:t>‹#›</a:t>
            </a:fld>
            <a:endParaRPr lang="en-GB" sz="2700">
              <a:solidFill>
                <a:srgbClr val="120742"/>
              </a:solidFill>
            </a:endParaRPr>
          </a:p>
        </p:txBody>
      </p:sp>
    </p:spTree>
    <p:extLst>
      <p:ext uri="{BB962C8B-B14F-4D97-AF65-F5344CB8AC3E}">
        <p14:creationId xmlns:p14="http://schemas.microsoft.com/office/powerpoint/2010/main" val="2099950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371600">
              <a:defRPr/>
            </a:pPr>
            <a:fld id="{51C4CB6B-5941-47C9-989F-57EA2620A060}" type="datetime1">
              <a:rPr lang="en-GB" smtClean="0">
                <a:solidFill>
                  <a:prstClr val="black">
                    <a:tint val="75000"/>
                  </a:prstClr>
                </a:solidFill>
              </a:rPr>
              <a:pPr defTabSz="1371600">
                <a:defRPr/>
              </a:pPr>
              <a:t>19/06/2020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7FA20B27-8120-FF4C-A35F-19DE62DFA706}" type="slidenum">
              <a:rPr lang="en-GB" smtClean="0">
                <a:solidFill>
                  <a:prstClr val="black">
                    <a:tint val="75000"/>
                  </a:prstClr>
                </a:solidFill>
              </a:rPr>
              <a:pPr defTabSz="1371600">
                <a:defRPr/>
              </a:pPr>
              <a:t>‹#›</a:t>
            </a:fld>
            <a:endParaRPr lang="en-GB" dirty="0">
              <a:solidFill>
                <a:prstClr val="black">
                  <a:tint val="75000"/>
                </a:prstClr>
              </a:solidFill>
            </a:endParaRPr>
          </a:p>
        </p:txBody>
      </p:sp>
    </p:spTree>
    <p:extLst>
      <p:ext uri="{BB962C8B-B14F-4D97-AF65-F5344CB8AC3E}">
        <p14:creationId xmlns:p14="http://schemas.microsoft.com/office/powerpoint/2010/main" val="2910476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371600">
              <a:defRPr/>
            </a:pPr>
            <a:fld id="{CC804718-3C90-4714-97FC-8B7F00CB6880}" type="datetime1">
              <a:rPr lang="en-GB" smtClean="0">
                <a:solidFill>
                  <a:prstClr val="black">
                    <a:tint val="75000"/>
                  </a:prstClr>
                </a:solidFill>
              </a:rPr>
              <a:pPr defTabSz="1371600">
                <a:defRPr/>
              </a:pPr>
              <a:t>19/06/2020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7FA20B27-8120-FF4C-A35F-19DE62DFA706}" type="slidenum">
              <a:rPr lang="en-GB" smtClean="0">
                <a:solidFill>
                  <a:prstClr val="black">
                    <a:tint val="75000"/>
                  </a:prstClr>
                </a:solidFill>
              </a:rPr>
              <a:pPr defTabSz="1371600">
                <a:defRPr/>
              </a:pPr>
              <a:t>‹#›</a:t>
            </a:fld>
            <a:endParaRPr lang="en-GB" dirty="0">
              <a:solidFill>
                <a:prstClr val="black">
                  <a:tint val="75000"/>
                </a:prstClr>
              </a:solidFill>
            </a:endParaRPr>
          </a:p>
        </p:txBody>
      </p:sp>
    </p:spTree>
    <p:extLst>
      <p:ext uri="{BB962C8B-B14F-4D97-AF65-F5344CB8AC3E}">
        <p14:creationId xmlns:p14="http://schemas.microsoft.com/office/powerpoint/2010/main" val="2105463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00">
              <a:defRPr/>
            </a:pPr>
            <a:fld id="{C099603A-FE82-4D8B-95EA-F0477940C8EC}" type="datetime1">
              <a:rPr lang="en-GB" smtClean="0">
                <a:solidFill>
                  <a:prstClr val="black">
                    <a:tint val="75000"/>
                  </a:prstClr>
                </a:solidFill>
              </a:rPr>
              <a:pPr defTabSz="1371600">
                <a:defRPr/>
              </a:pPr>
              <a:t>19/06/2020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7FA20B27-8120-FF4C-A35F-19DE62DFA706}" type="slidenum">
              <a:rPr lang="en-GB" smtClean="0">
                <a:solidFill>
                  <a:prstClr val="black">
                    <a:tint val="75000"/>
                  </a:prstClr>
                </a:solidFill>
              </a:rPr>
              <a:pPr defTabSz="1371600">
                <a:defRPr/>
              </a:pPr>
              <a:t>‹#›</a:t>
            </a:fld>
            <a:endParaRPr lang="en-GB" dirty="0">
              <a:solidFill>
                <a:prstClr val="black">
                  <a:tint val="75000"/>
                </a:prstClr>
              </a:solidFill>
            </a:endParaRPr>
          </a:p>
        </p:txBody>
      </p:sp>
    </p:spTree>
    <p:extLst>
      <p:ext uri="{BB962C8B-B14F-4D97-AF65-F5344CB8AC3E}">
        <p14:creationId xmlns:p14="http://schemas.microsoft.com/office/powerpoint/2010/main" val="3988943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57300" y="1502230"/>
            <a:ext cx="7772400" cy="7763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258300" y="1502230"/>
            <a:ext cx="7772400" cy="776321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defTabSz="1371600">
              <a:defRPr/>
            </a:pPr>
            <a:fld id="{8CE26D3A-CBD8-4547-BB7C-FB1DE3DC45C1}" type="datetime1">
              <a:rPr lang="en-GB" smtClean="0">
                <a:solidFill>
                  <a:prstClr val="black">
                    <a:tint val="75000"/>
                  </a:prstClr>
                </a:solidFill>
              </a:rPr>
              <a:pPr defTabSz="1371600">
                <a:defRPr/>
              </a:pPr>
              <a:t>19/06/2020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7FA20B27-8120-FF4C-A35F-19DE62DFA706}" type="slidenum">
              <a:rPr lang="en-GB" smtClean="0">
                <a:solidFill>
                  <a:prstClr val="black">
                    <a:tint val="75000"/>
                  </a:prstClr>
                </a:solidFill>
              </a:rPr>
              <a:pPr defTabSz="1371600">
                <a:defRPr/>
              </a:pPr>
              <a:t>‹#›</a:t>
            </a:fld>
            <a:endParaRPr lang="en-GB" dirty="0">
              <a:solidFill>
                <a:prstClr val="black">
                  <a:tint val="75000"/>
                </a:prstClr>
              </a:solidFill>
            </a:endParaRPr>
          </a:p>
        </p:txBody>
      </p:sp>
    </p:spTree>
    <p:extLst>
      <p:ext uri="{BB962C8B-B14F-4D97-AF65-F5344CB8AC3E}">
        <p14:creationId xmlns:p14="http://schemas.microsoft.com/office/powerpoint/2010/main" val="3123022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7689"/>
            <a:ext cx="16575882" cy="774927"/>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371600">
              <a:defRPr/>
            </a:pPr>
            <a:fld id="{C2C90736-0818-4B51-9F11-AFCD7648F580}" type="datetime1">
              <a:rPr lang="en-GB" smtClean="0">
                <a:solidFill>
                  <a:prstClr val="black">
                    <a:tint val="75000"/>
                  </a:prstClr>
                </a:solidFill>
              </a:rPr>
              <a:pPr defTabSz="1371600">
                <a:defRPr/>
              </a:pPr>
              <a:t>19/06/2020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pPr defTabSz="1371600">
              <a:defRPr/>
            </a:pP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defRPr/>
            </a:pPr>
            <a:fld id="{7FA20B27-8120-FF4C-A35F-19DE62DFA706}" type="slidenum">
              <a:rPr lang="en-GB" smtClean="0">
                <a:solidFill>
                  <a:prstClr val="black">
                    <a:tint val="75000"/>
                  </a:prstClr>
                </a:solidFill>
              </a:rPr>
              <a:pPr defTabSz="1371600">
                <a:defRPr/>
              </a:pPr>
              <a:t>‹#›</a:t>
            </a:fld>
            <a:endParaRPr lang="en-GB" dirty="0">
              <a:solidFill>
                <a:prstClr val="black">
                  <a:tint val="75000"/>
                </a:prstClr>
              </a:solidFill>
            </a:endParaRPr>
          </a:p>
        </p:txBody>
      </p:sp>
    </p:spTree>
    <p:extLst>
      <p:ext uri="{BB962C8B-B14F-4D97-AF65-F5344CB8AC3E}">
        <p14:creationId xmlns:p14="http://schemas.microsoft.com/office/powerpoint/2010/main" val="121019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371600">
              <a:defRPr/>
            </a:pPr>
            <a:fld id="{5DEE007A-45FA-4BB2-95EE-C6E322382ADB}" type="datetime1">
              <a:rPr lang="en-GB" smtClean="0">
                <a:solidFill>
                  <a:prstClr val="black">
                    <a:tint val="75000"/>
                  </a:prstClr>
                </a:solidFill>
              </a:rPr>
              <a:pPr defTabSz="1371600">
                <a:defRPr/>
              </a:pPr>
              <a:t>19/06/2020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defTabSz="1371600">
              <a:defRPr/>
            </a:pP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defRPr/>
            </a:pPr>
            <a:fld id="{7FA20B27-8120-FF4C-A35F-19DE62DFA706}" type="slidenum">
              <a:rPr lang="en-GB" smtClean="0">
                <a:solidFill>
                  <a:prstClr val="black">
                    <a:tint val="75000"/>
                  </a:prstClr>
                </a:solidFill>
              </a:rPr>
              <a:pPr defTabSz="1371600">
                <a:defRPr/>
              </a:pPr>
              <a:t>‹#›</a:t>
            </a:fld>
            <a:endParaRPr lang="en-GB" dirty="0">
              <a:solidFill>
                <a:prstClr val="black">
                  <a:tint val="75000"/>
                </a:prstClr>
              </a:solidFill>
            </a:endParaRPr>
          </a:p>
        </p:txBody>
      </p:sp>
    </p:spTree>
    <p:extLst>
      <p:ext uri="{BB962C8B-B14F-4D97-AF65-F5344CB8AC3E}">
        <p14:creationId xmlns:p14="http://schemas.microsoft.com/office/powerpoint/2010/main" val="2680704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D3BFCED4-8B1F-4C08-9673-7B5A991BC9E3}" type="datetime1">
              <a:rPr lang="en-GB" smtClean="0">
                <a:solidFill>
                  <a:prstClr val="black">
                    <a:tint val="75000"/>
                  </a:prstClr>
                </a:solidFill>
              </a:rPr>
              <a:pPr defTabSz="1371600">
                <a:defRPr/>
              </a:pPr>
              <a:t>19/06/2020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pPr defTabSz="1371600">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defRPr/>
            </a:pPr>
            <a:fld id="{7FA20B27-8120-FF4C-A35F-19DE62DFA706}" type="slidenum">
              <a:rPr lang="en-GB" smtClean="0">
                <a:solidFill>
                  <a:prstClr val="black">
                    <a:tint val="75000"/>
                  </a:prstClr>
                </a:solidFill>
              </a:rPr>
              <a:pPr defTabSz="1371600">
                <a:defRPr/>
              </a:pPr>
              <a:t>‹#›</a:t>
            </a:fld>
            <a:endParaRPr lang="en-GB" dirty="0">
              <a:solidFill>
                <a:prstClr val="black">
                  <a:tint val="75000"/>
                </a:prstClr>
              </a:solidFill>
            </a:endParaRPr>
          </a:p>
        </p:txBody>
      </p:sp>
    </p:spTree>
    <p:extLst>
      <p:ext uri="{BB962C8B-B14F-4D97-AF65-F5344CB8AC3E}">
        <p14:creationId xmlns:p14="http://schemas.microsoft.com/office/powerpoint/2010/main" val="2687729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4614071" cy="653144"/>
          </a:xfrm>
        </p:spPr>
        <p:txBody>
          <a:bodyPr anchor="b">
            <a:normAutofit/>
          </a:bodyPr>
          <a:lstStyle>
            <a:lvl1pPr>
              <a:defRPr sz="3000" baseline="0"/>
            </a:lvl1pPr>
          </a:lstStyle>
          <a:p>
            <a:r>
              <a:rPr lang="en-US" dirty="0"/>
              <a:t>Click to edit Master title style</a:t>
            </a:r>
            <a:endParaRPr lang="en-GB" dirty="0"/>
          </a:p>
        </p:txBody>
      </p:sp>
      <p:sp>
        <p:nvSpPr>
          <p:cNvPr id="3" name="Content Placeholder 2"/>
          <p:cNvSpPr>
            <a:spLocks noGrp="1"/>
          </p:cNvSpPr>
          <p:nvPr>
            <p:ph idx="1"/>
          </p:nvPr>
        </p:nvSpPr>
        <p:spPr>
          <a:xfrm>
            <a:off x="7774782" y="1481138"/>
            <a:ext cx="9258300" cy="7310438"/>
          </a:xfrm>
        </p:spPr>
        <p:txBody>
          <a:bodyPr/>
          <a:lstStyle>
            <a:lvl1pPr>
              <a:defRPr sz="3000" baseline="0"/>
            </a:lvl1pPr>
            <a:lvl2pPr>
              <a:defRPr sz="2400" baseline="0"/>
            </a:lvl2pPr>
            <a:lvl3pPr>
              <a:defRPr sz="2100" baseline="0"/>
            </a:lvl3pPr>
            <a:lvl4pPr>
              <a:defRPr sz="1800" baseline="0"/>
            </a:lvl4pPr>
            <a:lvl5pPr>
              <a:defRPr sz="1500" baseline="0"/>
            </a:lvl5pPr>
            <a:lvl6pPr>
              <a:defRPr sz="3000"/>
            </a:lvl6pPr>
            <a:lvl7pPr>
              <a:defRPr sz="3000"/>
            </a:lvl7pPr>
            <a:lvl8pPr>
              <a:defRPr sz="3000"/>
            </a:lvl8pPr>
            <a:lvl9pPr>
              <a:defRPr sz="3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1259683" y="1481138"/>
            <a:ext cx="5898356" cy="732234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defRPr/>
            </a:pPr>
            <a:fld id="{52372144-EA8A-4BB9-B28C-40C77205C8FB}" type="datetime1">
              <a:rPr lang="en-GB" smtClean="0">
                <a:solidFill>
                  <a:prstClr val="black">
                    <a:tint val="75000"/>
                  </a:prstClr>
                </a:solidFill>
              </a:rPr>
              <a:pPr defTabSz="1371600">
                <a:defRPr/>
              </a:pPr>
              <a:t>19/06/2020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7FA20B27-8120-FF4C-A35F-19DE62DFA706}" type="slidenum">
              <a:rPr lang="en-GB" smtClean="0">
                <a:solidFill>
                  <a:prstClr val="black">
                    <a:tint val="75000"/>
                  </a:prstClr>
                </a:solidFill>
              </a:rPr>
              <a:pPr defTabSz="1371600">
                <a:defRPr/>
              </a:pPr>
              <a:t>‹#›</a:t>
            </a:fld>
            <a:endParaRPr lang="en-GB" dirty="0">
              <a:solidFill>
                <a:prstClr val="black">
                  <a:tint val="75000"/>
                </a:prstClr>
              </a:solidFill>
            </a:endParaRPr>
          </a:p>
        </p:txBody>
      </p:sp>
    </p:spTree>
    <p:extLst>
      <p:ext uri="{BB962C8B-B14F-4D97-AF65-F5344CB8AC3E}">
        <p14:creationId xmlns:p14="http://schemas.microsoft.com/office/powerpoint/2010/main" val="2538433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4544" y="685800"/>
            <a:ext cx="14744699" cy="653144"/>
          </a:xfrm>
        </p:spPr>
        <p:txBody>
          <a:bodyPr anchor="b">
            <a:normAutofit/>
          </a:bodyPr>
          <a:lstStyle>
            <a:lvl1pPr>
              <a:defRPr sz="3000" baseline="0"/>
            </a:lvl1pPr>
          </a:lstStyle>
          <a:p>
            <a:r>
              <a:rPr lang="en-US" dirty="0"/>
              <a:t>Click to edit Master title style</a:t>
            </a:r>
            <a:endParaRPr lang="en-GB" dirty="0"/>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dirty="0"/>
          </a:p>
        </p:txBody>
      </p:sp>
      <p:sp>
        <p:nvSpPr>
          <p:cNvPr id="4" name="Text Placeholder 3"/>
          <p:cNvSpPr>
            <a:spLocks noGrp="1"/>
          </p:cNvSpPr>
          <p:nvPr>
            <p:ph type="body" sz="half" idx="2"/>
          </p:nvPr>
        </p:nvSpPr>
        <p:spPr>
          <a:xfrm>
            <a:off x="1259683" y="1481138"/>
            <a:ext cx="5898356" cy="732234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defRPr/>
            </a:pPr>
            <a:fld id="{153A94F7-1257-458F-BCD4-04A76A9C7CDA}" type="datetime1">
              <a:rPr lang="en-GB" smtClean="0">
                <a:solidFill>
                  <a:prstClr val="black">
                    <a:tint val="75000"/>
                  </a:prstClr>
                </a:solidFill>
              </a:rPr>
              <a:pPr defTabSz="1371600">
                <a:defRPr/>
              </a:pPr>
              <a:t>19/06/2020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7FA20B27-8120-FF4C-A35F-19DE62DFA706}" type="slidenum">
              <a:rPr lang="en-GB" smtClean="0">
                <a:solidFill>
                  <a:prstClr val="black">
                    <a:tint val="75000"/>
                  </a:prstClr>
                </a:solidFill>
              </a:rPr>
              <a:pPr defTabSz="1371600">
                <a:defRPr/>
              </a:pPr>
              <a:t>‹#›</a:t>
            </a:fld>
            <a:endParaRPr lang="en-GB" dirty="0">
              <a:solidFill>
                <a:prstClr val="black">
                  <a:tint val="75000"/>
                </a:prstClr>
              </a:solidFill>
            </a:endParaRPr>
          </a:p>
        </p:txBody>
      </p:sp>
    </p:spTree>
    <p:extLst>
      <p:ext uri="{BB962C8B-B14F-4D97-AF65-F5344CB8AC3E}">
        <p14:creationId xmlns:p14="http://schemas.microsoft.com/office/powerpoint/2010/main" val="3055485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371600">
              <a:defRPr/>
            </a:pPr>
            <a:fld id="{16746972-5711-4CF3-9424-DBDACC004D52}" type="datetime1">
              <a:rPr lang="en-GB" smtClean="0">
                <a:solidFill>
                  <a:prstClr val="black">
                    <a:tint val="75000"/>
                  </a:prstClr>
                </a:solidFill>
              </a:rPr>
              <a:pPr defTabSz="1371600">
                <a:defRPr/>
              </a:pPr>
              <a:t>19/06/2020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7FA20B27-8120-FF4C-A35F-19DE62DFA706}" type="slidenum">
              <a:rPr lang="en-GB" smtClean="0">
                <a:solidFill>
                  <a:prstClr val="black">
                    <a:tint val="75000"/>
                  </a:prstClr>
                </a:solidFill>
              </a:rPr>
              <a:pPr defTabSz="1371600">
                <a:defRPr/>
              </a:pPr>
              <a:t>‹#›</a:t>
            </a:fld>
            <a:endParaRPr lang="en-GB" dirty="0">
              <a:solidFill>
                <a:prstClr val="black">
                  <a:tint val="75000"/>
                </a:prstClr>
              </a:solidFill>
            </a:endParaRPr>
          </a:p>
        </p:txBody>
      </p:sp>
    </p:spTree>
    <p:extLst>
      <p:ext uri="{BB962C8B-B14F-4D97-AF65-F5344CB8AC3E}">
        <p14:creationId xmlns:p14="http://schemas.microsoft.com/office/powerpoint/2010/main" val="1233510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1681844"/>
            <a:ext cx="3943350" cy="758360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57300" y="1681844"/>
            <a:ext cx="11601450" cy="7583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371600">
              <a:defRPr/>
            </a:pPr>
            <a:fld id="{D0CD4604-06CB-4A8D-9160-DB67810D9A16}" type="datetime1">
              <a:rPr lang="en-GB" smtClean="0">
                <a:solidFill>
                  <a:prstClr val="black">
                    <a:tint val="75000"/>
                  </a:prstClr>
                </a:solidFill>
              </a:rPr>
              <a:pPr defTabSz="1371600">
                <a:defRPr/>
              </a:pPr>
              <a:t>19/06/2020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7FA20B27-8120-FF4C-A35F-19DE62DFA706}" type="slidenum">
              <a:rPr lang="en-GB" smtClean="0">
                <a:solidFill>
                  <a:prstClr val="black">
                    <a:tint val="75000"/>
                  </a:prstClr>
                </a:solidFill>
              </a:rPr>
              <a:pPr defTabSz="1371600">
                <a:defRPr/>
              </a:pPr>
              <a:t>‹#›</a:t>
            </a:fld>
            <a:endParaRPr lang="en-GB" dirty="0">
              <a:solidFill>
                <a:prstClr val="black">
                  <a:tint val="75000"/>
                </a:prstClr>
              </a:solidFill>
            </a:endParaRPr>
          </a:p>
        </p:txBody>
      </p:sp>
    </p:spTree>
    <p:extLst>
      <p:ext uri="{BB962C8B-B14F-4D97-AF65-F5344CB8AC3E}">
        <p14:creationId xmlns:p14="http://schemas.microsoft.com/office/powerpoint/2010/main" val="1561759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VisitBritain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1308103" y="1308101"/>
            <a:ext cx="16299524" cy="1215233"/>
          </a:xfrm>
          <a:prstGeom prst="rect">
            <a:avLst/>
          </a:prstGeom>
        </p:spPr>
        <p:txBody>
          <a:bodyPr/>
          <a:lstStyle>
            <a:lvl1pPr algn="l">
              <a:defRPr lang="en-GB" sz="4500" kern="1200" dirty="0">
                <a:solidFill>
                  <a:schemeClr val="accent2"/>
                </a:solidFill>
                <a:latin typeface="Arial"/>
                <a:ea typeface="+mn-ea"/>
                <a:cs typeface="Arial"/>
              </a:defRPr>
            </a:lvl1pPr>
          </a:lstStyle>
          <a:p>
            <a:pPr marL="0" lvl="0" indent="0" algn="l" defTabSz="685800" rtl="0" eaLnBrk="1" latinLnBrk="0" hangingPunct="1">
              <a:spcBef>
                <a:spcPct val="20000"/>
              </a:spcBef>
              <a:buFont typeface="Arial"/>
              <a:buNone/>
            </a:pPr>
            <a:r>
              <a:rPr lang="en-US"/>
              <a:t>Click to edit Master title style</a:t>
            </a:r>
            <a:endParaRPr lang="en-GB" dirty="0"/>
          </a:p>
        </p:txBody>
      </p:sp>
      <p:sp>
        <p:nvSpPr>
          <p:cNvPr id="4" name="Text Placeholder 11"/>
          <p:cNvSpPr>
            <a:spLocks noGrp="1"/>
          </p:cNvSpPr>
          <p:nvPr>
            <p:ph type="body" sz="quarter" idx="11"/>
          </p:nvPr>
        </p:nvSpPr>
        <p:spPr>
          <a:xfrm>
            <a:off x="1339850" y="2643983"/>
            <a:ext cx="16267778" cy="2078832"/>
          </a:xfrm>
          <a:prstGeom prst="rect">
            <a:avLst/>
          </a:prstGeom>
        </p:spPr>
        <p:txBody>
          <a:bodyPr vert="horz"/>
          <a:lstStyle>
            <a:lvl1pPr marL="392907" indent="-392907">
              <a:buClr>
                <a:schemeClr val="accent2"/>
              </a:buClr>
              <a:defRPr sz="2700">
                <a:solidFill>
                  <a:schemeClr val="tx1"/>
                </a:solidFill>
                <a:latin typeface="Arial"/>
                <a:cs typeface="Arial"/>
              </a:defRPr>
            </a:lvl1pPr>
            <a:lvl2pPr marL="978695" indent="-478632">
              <a:defRPr sz="2700">
                <a:latin typeface="Arial"/>
                <a:cs typeface="Arial"/>
              </a:defRPr>
            </a:lvl2pPr>
            <a:lvl3pPr>
              <a:defRPr sz="2100">
                <a:latin typeface="Arial"/>
                <a:cs typeface="Arial"/>
              </a:defRPr>
            </a:lvl3pPr>
            <a:lvl4pPr>
              <a:defRPr sz="1800">
                <a:latin typeface="Arial"/>
                <a:cs typeface="Arial"/>
              </a:defRPr>
            </a:lvl4pPr>
            <a:lvl5pPr>
              <a:defRPr sz="1800">
                <a:latin typeface="Arial"/>
                <a:cs typeface="Aria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87251403"/>
      </p:ext>
    </p:extLst>
  </p:cSld>
  <p:clrMapOvr>
    <a:masterClrMapping/>
  </p:clrMapOvr>
  <p:extLst>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VisitBritain and 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18288000" cy="10287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 Placeholder 11"/>
          <p:cNvSpPr>
            <a:spLocks noGrp="1"/>
          </p:cNvSpPr>
          <p:nvPr>
            <p:ph type="body" sz="quarter" idx="11"/>
          </p:nvPr>
        </p:nvSpPr>
        <p:spPr>
          <a:xfrm>
            <a:off x="6845300" y="5823524"/>
            <a:ext cx="10071101" cy="1643006"/>
          </a:xfrm>
          <a:prstGeom prst="rect">
            <a:avLst/>
          </a:prstGeom>
        </p:spPr>
        <p:txBody>
          <a:bodyPr vert="horz"/>
          <a:lstStyle>
            <a:lvl1pPr marL="0" indent="0">
              <a:spcBef>
                <a:spcPts val="1050"/>
              </a:spcBef>
              <a:buNone/>
              <a:defRPr sz="3600">
                <a:solidFill>
                  <a:srgbClr val="FFFFFF"/>
                </a:solidFill>
                <a:latin typeface="Arial"/>
                <a:cs typeface="Arial"/>
              </a:defRPr>
            </a:lvl1pPr>
            <a:lvl2pPr marL="685784" indent="0">
              <a:buNone/>
              <a:defRPr sz="2400"/>
            </a:lvl2pPr>
            <a:lvl3pPr marL="1371566" indent="0">
              <a:buNone/>
              <a:defRPr sz="2400"/>
            </a:lvl3pPr>
            <a:lvl4pPr marL="2057349" indent="0">
              <a:buNone/>
              <a:defRPr sz="2400"/>
            </a:lvl4pPr>
            <a:lvl5pPr marL="2743131" indent="0">
              <a:buNone/>
              <a:defRPr sz="2400"/>
            </a:lvl5pPr>
          </a:lstStyle>
          <a:p>
            <a:pPr lvl="0"/>
            <a:r>
              <a:rPr lang="en-US"/>
              <a:t>Edit Master text styles</a:t>
            </a:r>
          </a:p>
        </p:txBody>
      </p:sp>
      <p:sp>
        <p:nvSpPr>
          <p:cNvPr id="6" name="Picture Placeholder 15"/>
          <p:cNvSpPr>
            <a:spLocks noGrp="1"/>
          </p:cNvSpPr>
          <p:nvPr>
            <p:ph type="pic" sz="quarter" idx="12" hasCustomPrompt="1"/>
          </p:nvPr>
        </p:nvSpPr>
        <p:spPr>
          <a:xfrm>
            <a:off x="5189549" y="882679"/>
            <a:ext cx="2127251" cy="1551056"/>
          </a:xfrm>
          <a:prstGeom prst="rect">
            <a:avLst/>
          </a:prstGeo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8" name="Picture 7" descr="VB_VE_Log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062" y="910475"/>
            <a:ext cx="3924158" cy="1523261"/>
          </a:xfrm>
          <a:prstGeom prst="rect">
            <a:avLst/>
          </a:prstGeom>
        </p:spPr>
      </p:pic>
      <p:sp>
        <p:nvSpPr>
          <p:cNvPr id="4" name="Text Placeholder 3"/>
          <p:cNvSpPr>
            <a:spLocks noGrp="1"/>
          </p:cNvSpPr>
          <p:nvPr>
            <p:ph type="body" sz="quarter" idx="13"/>
          </p:nvPr>
        </p:nvSpPr>
        <p:spPr>
          <a:xfrm>
            <a:off x="6845300" y="4504266"/>
            <a:ext cx="10071101" cy="990600"/>
          </a:xfrm>
          <a:prstGeom prst="rect">
            <a:avLst/>
          </a:prstGeom>
        </p:spPr>
        <p:txBody>
          <a:bodyPr/>
          <a:lstStyle>
            <a:lvl1pPr marL="0" indent="0">
              <a:buNone/>
              <a:defRPr sz="6000">
                <a:solidFill>
                  <a:schemeClr val="bg1"/>
                </a:solidFill>
                <a:latin typeface="Arial" panose="020B0604020202020204" pitchFamily="34" charset="0"/>
                <a:cs typeface="Arial" panose="020B0604020202020204" pitchFamily="34" charset="0"/>
              </a:defRPr>
            </a:lvl1pPr>
            <a:lvl2pPr>
              <a:defRPr sz="6000">
                <a:solidFill>
                  <a:schemeClr val="bg1"/>
                </a:solidFill>
                <a:latin typeface="Arial" panose="020B0604020202020204" pitchFamily="34" charset="0"/>
                <a:cs typeface="Arial" panose="020B0604020202020204" pitchFamily="34" charset="0"/>
              </a:defRPr>
            </a:lvl2pPr>
            <a:lvl3pPr>
              <a:defRPr sz="6000">
                <a:solidFill>
                  <a:schemeClr val="bg1"/>
                </a:solidFill>
                <a:latin typeface="Arial" panose="020B0604020202020204" pitchFamily="34" charset="0"/>
                <a:cs typeface="Arial" panose="020B0604020202020204" pitchFamily="34" charset="0"/>
              </a:defRPr>
            </a:lvl3pPr>
            <a:lvl4pPr>
              <a:defRPr sz="6000">
                <a:solidFill>
                  <a:schemeClr val="bg1"/>
                </a:solidFill>
                <a:latin typeface="Arial" panose="020B0604020202020204" pitchFamily="34" charset="0"/>
                <a:cs typeface="Arial" panose="020B0604020202020204" pitchFamily="34" charset="0"/>
              </a:defRPr>
            </a:lvl4pPr>
            <a:lvl5pPr>
              <a:defRPr sz="60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2736952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VisitBritain and VisitEngland Title and Content ">
    <p:spTree>
      <p:nvGrpSpPr>
        <p:cNvPr id="1" name=""/>
        <p:cNvGrpSpPr/>
        <p:nvPr/>
      </p:nvGrpSpPr>
      <p:grpSpPr>
        <a:xfrm>
          <a:off x="0" y="0"/>
          <a:ext cx="0" cy="0"/>
          <a:chOff x="0" y="0"/>
          <a:chExt cx="0" cy="0"/>
        </a:xfrm>
      </p:grpSpPr>
      <p:sp>
        <p:nvSpPr>
          <p:cNvPr id="16" name="Picture Placeholder 15"/>
          <p:cNvSpPr>
            <a:spLocks noGrp="1"/>
          </p:cNvSpPr>
          <p:nvPr>
            <p:ph type="pic" sz="quarter" idx="12" hasCustomPrompt="1"/>
          </p:nvPr>
        </p:nvSpPr>
        <p:spPr>
          <a:xfrm>
            <a:off x="7016752" y="617507"/>
            <a:ext cx="2127251" cy="482600"/>
          </a:xfrm>
          <a:prstGeom prst="rect">
            <a:avLst/>
          </a:prstGeo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stStyle>
          <a:p>
            <a:r>
              <a:rPr lang="en-US" dirty="0"/>
              <a:t>Partner Logo</a:t>
            </a:r>
          </a:p>
        </p:txBody>
      </p:sp>
      <p:sp>
        <p:nvSpPr>
          <p:cNvPr id="2" name="Title 1"/>
          <p:cNvSpPr>
            <a:spLocks noGrp="1"/>
          </p:cNvSpPr>
          <p:nvPr>
            <p:ph type="title"/>
          </p:nvPr>
        </p:nvSpPr>
        <p:spPr>
          <a:xfrm>
            <a:off x="1308103" y="1435100"/>
            <a:ext cx="16299524" cy="1215233"/>
          </a:xfrm>
          <a:prstGeom prst="rect">
            <a:avLst/>
          </a:prstGeom>
        </p:spPr>
        <p:txBody>
          <a:bodyPr/>
          <a:lstStyle>
            <a:lvl1pPr algn="l">
              <a:defRPr lang="en-GB" sz="6000" kern="1200" dirty="0">
                <a:solidFill>
                  <a:schemeClr val="accent2"/>
                </a:solidFill>
                <a:latin typeface="Arial"/>
                <a:ea typeface="+mn-ea"/>
                <a:cs typeface="Arial"/>
              </a:defRPr>
            </a:lvl1pPr>
          </a:lstStyle>
          <a:p>
            <a:pPr marL="0" lvl="0" indent="0" algn="l" defTabSz="685784" rtl="0" eaLnBrk="1" latinLnBrk="0" hangingPunct="1">
              <a:spcBef>
                <a:spcPct val="20000"/>
              </a:spcBef>
              <a:buFont typeface="Arial"/>
              <a:buNone/>
            </a:pPr>
            <a:r>
              <a:rPr lang="en-US"/>
              <a:t>Click to edit Master title style</a:t>
            </a:r>
            <a:endParaRPr lang="en-GB" dirty="0"/>
          </a:p>
        </p:txBody>
      </p:sp>
      <p:sp>
        <p:nvSpPr>
          <p:cNvPr id="4" name="Text Placeholder 11"/>
          <p:cNvSpPr>
            <a:spLocks noGrp="1"/>
          </p:cNvSpPr>
          <p:nvPr>
            <p:ph type="body" sz="quarter" idx="11"/>
          </p:nvPr>
        </p:nvSpPr>
        <p:spPr>
          <a:xfrm>
            <a:off x="1339850" y="2770982"/>
            <a:ext cx="16267778" cy="2078832"/>
          </a:xfrm>
          <a:prstGeom prst="rect">
            <a:avLst/>
          </a:prstGeom>
        </p:spPr>
        <p:txBody>
          <a:bodyPr vert="horz"/>
          <a:lstStyle>
            <a:lvl1pPr marL="269076" indent="-269076">
              <a:buClr>
                <a:srgbClr val="C00000"/>
              </a:buClr>
              <a:defRPr sz="3600">
                <a:solidFill>
                  <a:schemeClr val="tx1"/>
                </a:solidFill>
                <a:latin typeface="Arial"/>
                <a:cs typeface="Arial"/>
              </a:defRPr>
            </a:lvl1pPr>
            <a:lvl2pPr marL="685784" indent="0">
              <a:buClr>
                <a:srgbClr val="C00000"/>
              </a:buClr>
              <a:buNone/>
              <a:defRPr sz="3600">
                <a:latin typeface="Arial"/>
                <a:cs typeface="Arial"/>
              </a:defRPr>
            </a:lvl2pPr>
            <a:lvl3pPr>
              <a:defRPr sz="2100">
                <a:latin typeface="Arial"/>
                <a:cs typeface="Arial"/>
              </a:defRPr>
            </a:lvl3pPr>
            <a:lvl4pPr>
              <a:defRPr sz="1800">
                <a:latin typeface="Arial"/>
                <a:cs typeface="Arial"/>
              </a:defRPr>
            </a:lvl4pPr>
            <a:lvl5pPr>
              <a:defRPr sz="1800">
                <a:latin typeface="Arial"/>
                <a:cs typeface="Arial"/>
              </a:defRPr>
            </a:lvl5pPr>
          </a:lstStyle>
          <a:p>
            <a:pPr lvl="0"/>
            <a:r>
              <a:rPr lang="en-US"/>
              <a:t>Click to edit Master text styles</a:t>
            </a:r>
          </a:p>
          <a:p>
            <a:pPr lvl="1"/>
            <a:r>
              <a:rPr lang="en-US"/>
              <a:t>Second level</a:t>
            </a:r>
          </a:p>
        </p:txBody>
      </p:sp>
      <p:sp>
        <p:nvSpPr>
          <p:cNvPr id="21" name="Date Placeholder 1"/>
          <p:cNvSpPr>
            <a:spLocks noGrp="1"/>
          </p:cNvSpPr>
          <p:nvPr>
            <p:ph type="dt" sz="half" idx="2"/>
          </p:nvPr>
        </p:nvSpPr>
        <p:spPr>
          <a:xfrm>
            <a:off x="14287504" y="9472616"/>
            <a:ext cx="2975264" cy="549275"/>
          </a:xfrm>
          <a:prstGeom prst="rect">
            <a:avLst/>
          </a:prstGeom>
        </p:spPr>
        <p:txBody>
          <a:bodyPr vert="horz" lIns="91440" tIns="45720" rIns="91440" bIns="45720" rtlCol="0" anchor="ctr"/>
          <a:lstStyle>
            <a:lvl1pPr algn="ctr">
              <a:defRPr sz="1800">
                <a:solidFill>
                  <a:srgbClr val="120742"/>
                </a:solidFill>
                <a:latin typeface="Arial" panose="020B0604020202020204" pitchFamily="34" charset="0"/>
                <a:cs typeface="Arial" panose="020B0604020202020204" pitchFamily="34" charset="0"/>
              </a:defRPr>
            </a:lvl1pPr>
          </a:lstStyle>
          <a:p>
            <a:fld id="{1F45A050-A0E9-457C-B706-B9085DD59521}" type="datetime2">
              <a:rPr lang="en-US" smtClean="0"/>
              <a:pPr/>
              <a:t>Friday, June 19, 2020</a:t>
            </a:fld>
            <a:endParaRPr lang="en-US" dirty="0"/>
          </a:p>
        </p:txBody>
      </p:sp>
      <p:sp>
        <p:nvSpPr>
          <p:cNvPr id="22" name="Footer Placeholder 4"/>
          <p:cNvSpPr>
            <a:spLocks noGrp="1"/>
          </p:cNvSpPr>
          <p:nvPr>
            <p:ph type="ftr" sz="quarter" idx="3"/>
          </p:nvPr>
        </p:nvSpPr>
        <p:spPr>
          <a:xfrm>
            <a:off x="6251098" y="9472619"/>
            <a:ext cx="8036402" cy="549272"/>
          </a:xfrm>
          <a:prstGeom prst="rect">
            <a:avLst/>
          </a:prstGeom>
        </p:spPr>
        <p:txBody>
          <a:bodyPr vert="horz" lIns="91440" tIns="45720" rIns="91440" bIns="45720" rtlCol="0" anchor="ctr"/>
          <a:lstStyle>
            <a:lvl1pPr algn="ctr">
              <a:defRPr sz="1800">
                <a:solidFill>
                  <a:srgbClr val="120742"/>
                </a:solidFill>
                <a:latin typeface="Arial" panose="020B0604020202020204" pitchFamily="34" charset="0"/>
                <a:cs typeface="Arial" panose="020B0604020202020204" pitchFamily="34" charset="0"/>
              </a:defRPr>
            </a:lvl1pPr>
          </a:lstStyle>
          <a:p>
            <a:r>
              <a:rPr lang="en-US" dirty="0"/>
              <a:t>Footer</a:t>
            </a:r>
          </a:p>
        </p:txBody>
      </p:sp>
      <p:sp>
        <p:nvSpPr>
          <p:cNvPr id="26" name="Text Placeholder 25"/>
          <p:cNvSpPr>
            <a:spLocks noGrp="1"/>
          </p:cNvSpPr>
          <p:nvPr>
            <p:ph type="body" sz="quarter" idx="13" hasCustomPrompt="1"/>
          </p:nvPr>
        </p:nvSpPr>
        <p:spPr>
          <a:xfrm>
            <a:off x="1524001" y="9474200"/>
            <a:ext cx="4727576" cy="549276"/>
          </a:xfrm>
          <a:prstGeom prst="rect">
            <a:avLst/>
          </a:prstGeom>
        </p:spPr>
        <p:txBody>
          <a:bodyPr/>
          <a:lstStyle>
            <a:lvl1pPr marL="0" indent="0">
              <a:buNone/>
              <a:defRPr sz="1800">
                <a:solidFill>
                  <a:srgbClr val="120742"/>
                </a:solidFill>
                <a:latin typeface="Arial" panose="020B0604020202020204" pitchFamily="34" charset="0"/>
                <a:cs typeface="Arial" panose="020B0604020202020204" pitchFamily="34" charset="0"/>
              </a:defRPr>
            </a:lvl1pPr>
            <a:lvl2pPr marL="685784" indent="0">
              <a:buNone/>
              <a:defRPr sz="1800">
                <a:latin typeface="Arial" panose="020B0604020202020204" pitchFamily="34" charset="0"/>
                <a:cs typeface="Arial" panose="020B0604020202020204" pitchFamily="34" charset="0"/>
              </a:defRPr>
            </a:lvl2pPr>
            <a:lvl3pPr marL="1371566" indent="0">
              <a:buNone/>
              <a:defRPr sz="1800">
                <a:latin typeface="Arial" panose="020B0604020202020204" pitchFamily="34" charset="0"/>
                <a:cs typeface="Arial" panose="020B0604020202020204" pitchFamily="34" charset="0"/>
              </a:defRPr>
            </a:lvl3pPr>
            <a:lvl4pPr marL="2057349" indent="0">
              <a:buNone/>
              <a:defRPr sz="1800">
                <a:latin typeface="Arial" panose="020B0604020202020204" pitchFamily="34" charset="0"/>
                <a:cs typeface="Arial" panose="020B0604020202020204" pitchFamily="34" charset="0"/>
              </a:defRPr>
            </a:lvl4pPr>
            <a:lvl5pPr marL="2743131" indent="0">
              <a:buNone/>
              <a:defRPr sz="1800">
                <a:latin typeface="Arial" panose="020B0604020202020204" pitchFamily="34" charset="0"/>
                <a:cs typeface="Arial" panose="020B0604020202020204" pitchFamily="34" charset="0"/>
              </a:defRPr>
            </a:lvl5pPr>
          </a:lstStyle>
          <a:p>
            <a:pPr lvl="0"/>
            <a:r>
              <a:rPr lang="en-US" dirty="0"/>
              <a:t>Source</a:t>
            </a:r>
          </a:p>
        </p:txBody>
      </p:sp>
    </p:spTree>
    <p:extLst>
      <p:ext uri="{BB962C8B-B14F-4D97-AF65-F5344CB8AC3E}">
        <p14:creationId xmlns:p14="http://schemas.microsoft.com/office/powerpoint/2010/main" val="1800062667"/>
      </p:ext>
    </p:extLst>
  </p:cSld>
  <p:clrMapOvr>
    <a:masterClrMapping/>
  </p:clrMapOvr>
  <p:extLst>
    <p:ext uri="{DCECCB84-F9BA-43D5-87BE-67443E8EF086}">
      <p15:sldGuideLst xmlns:p15="http://schemas.microsoft.com/office/powerpoint/2012/main">
        <p15:guide id="1" pos="2880">
          <p15:clr>
            <a:srgbClr val="FBAE40"/>
          </p15:clr>
        </p15:guide>
        <p15:guide id="2" pos="480">
          <p15:clr>
            <a:srgbClr val="FBAE40"/>
          </p15:clr>
        </p15:guide>
        <p15:guide id="0" orient="horz" pos="805">
          <p15:clr>
            <a:srgbClr val="FBAE40"/>
          </p15:clr>
        </p15:guide>
        <p15:guide id="3" pos="3840">
          <p15:clr>
            <a:srgbClr val="FBAE40"/>
          </p15:clr>
        </p15:guide>
        <p15:guide id="4" pos="640">
          <p15:clr>
            <a:srgbClr val="FBAE40"/>
          </p15:clr>
        </p15:guide>
        <p15:guide id="5" orient="horz" pos="1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5.png"/><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15676352" y="9474203"/>
            <a:ext cx="2214086" cy="5476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fld id="{4D42EA9E-67C9-4C87-932C-8F489DA21F6E}" type="slidenum">
              <a:rPr kumimoji="0" lang="en-GB" sz="1800" b="0" i="0" u="none" strike="noStrike" kern="1200" cap="none" spc="0" normalizeH="0" baseline="0" noProof="0" smtClean="0">
                <a:ln>
                  <a:noFill/>
                </a:ln>
                <a:solidFill>
                  <a:srgbClr val="120742"/>
                </a:solidFill>
                <a:effectLst/>
                <a:uLnTx/>
                <a:uFillTx/>
                <a:latin typeface="Arial" panose="020B0604020202020204" pitchFamily="34" charset="0"/>
                <a:ea typeface="+mn-ea"/>
                <a:cs typeface="Arial" panose="020B0604020202020204" pitchFamily="34" charset="0"/>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endParaRPr>
          </a:p>
        </p:txBody>
      </p:sp>
      <p:grpSp>
        <p:nvGrpSpPr>
          <p:cNvPr id="9" name="Group 8"/>
          <p:cNvGrpSpPr/>
          <p:nvPr/>
        </p:nvGrpSpPr>
        <p:grpSpPr>
          <a:xfrm>
            <a:off x="673895" y="466561"/>
            <a:ext cx="16933733" cy="869720"/>
            <a:chOff x="336947" y="233280"/>
            <a:chExt cx="8466866" cy="434860"/>
          </a:xfrm>
        </p:grpSpPr>
        <p:sp>
          <p:nvSpPr>
            <p:cNvPr id="10" name="Rectangle 9"/>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Rectangle 10"/>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 name="Date Placeholder 1"/>
          <p:cNvSpPr>
            <a:spLocks noGrp="1"/>
          </p:cNvSpPr>
          <p:nvPr>
            <p:ph type="dt" sz="half" idx="2"/>
          </p:nvPr>
        </p:nvSpPr>
        <p:spPr>
          <a:xfrm>
            <a:off x="14287504" y="9472614"/>
            <a:ext cx="2975264" cy="549276"/>
          </a:xfrm>
          <a:prstGeom prst="rect">
            <a:avLst/>
          </a:prstGeom>
        </p:spPr>
        <p:txBody>
          <a:bodyPr vert="horz" lIns="91440" tIns="45720" rIns="91440" bIns="45720" rtlCol="0" anchor="ctr"/>
          <a:lstStyle>
            <a:lvl1pPr algn="ctr">
              <a:defRPr sz="1800">
                <a:solidFill>
                  <a:srgbClr val="120742"/>
                </a:solidFill>
                <a:latin typeface="Arial" panose="020B0604020202020204" pitchFamily="34" charset="0"/>
                <a:cs typeface="Arial" panose="020B0604020202020204" pitchFamily="34" charset="0"/>
              </a:defRPr>
            </a:lvl1pPr>
          </a:lstStyle>
          <a:p>
            <a:pPr defTabSz="914378">
              <a:defRPr/>
            </a:pPr>
            <a:fld id="{F3184E98-D1F9-4EDB-B965-4F1F1155B68F}" type="datetime2">
              <a:rPr lang="en-US" smtClean="0"/>
              <a:pPr defTabSz="914378">
                <a:defRPr/>
              </a:pPr>
              <a:t>Friday, June 19, 2020</a:t>
            </a:fld>
            <a:endParaRPr lang="en-US" dirty="0"/>
          </a:p>
        </p:txBody>
      </p:sp>
      <p:sp>
        <p:nvSpPr>
          <p:cNvPr id="5" name="Footer Placeholder 4"/>
          <p:cNvSpPr>
            <a:spLocks noGrp="1"/>
          </p:cNvSpPr>
          <p:nvPr>
            <p:ph type="ftr" sz="quarter" idx="3"/>
          </p:nvPr>
        </p:nvSpPr>
        <p:spPr>
          <a:xfrm>
            <a:off x="3435929" y="9472619"/>
            <a:ext cx="10851572" cy="549272"/>
          </a:xfrm>
          <a:prstGeom prst="rect">
            <a:avLst/>
          </a:prstGeom>
        </p:spPr>
        <p:txBody>
          <a:bodyPr vert="horz" lIns="91440" tIns="45720" rIns="91440" bIns="45720" rtlCol="0" anchor="ctr"/>
          <a:lstStyle>
            <a:lvl1pPr algn="ctr">
              <a:defRPr sz="1800">
                <a:solidFill>
                  <a:srgbClr val="120742"/>
                </a:solidFill>
                <a:latin typeface="Arial" panose="020B0604020202020204" pitchFamily="34" charset="0"/>
                <a:cs typeface="Arial" panose="020B0604020202020204" pitchFamily="34" charset="0"/>
              </a:defRPr>
            </a:lvl1pPr>
          </a:lstStyle>
          <a:p>
            <a:pPr defTabSz="914378">
              <a:defRPr/>
            </a:pPr>
            <a:endParaRPr lang="en-US" dirty="0"/>
          </a:p>
        </p:txBody>
      </p:sp>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62408" y="687026"/>
            <a:ext cx="5465216" cy="385418"/>
          </a:xfrm>
          <a:prstGeom prst="rect">
            <a:avLst/>
          </a:prstGeom>
        </p:spPr>
      </p:pic>
    </p:spTree>
    <p:extLst>
      <p:ext uri="{BB962C8B-B14F-4D97-AF65-F5344CB8AC3E}">
        <p14:creationId xmlns:p14="http://schemas.microsoft.com/office/powerpoint/2010/main" val="2302186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p:txStyles>
    <p:titleStyle>
      <a:lvl1pPr algn="ctr" defTabSz="685784" rtl="0" eaLnBrk="1" latinLnBrk="0" hangingPunct="1">
        <a:spcBef>
          <a:spcPct val="0"/>
        </a:spcBef>
        <a:buNone/>
        <a:defRPr sz="6600" kern="1200">
          <a:solidFill>
            <a:schemeClr val="tx1"/>
          </a:solidFill>
          <a:latin typeface="+mj-lt"/>
          <a:ea typeface="+mj-ea"/>
          <a:cs typeface="+mj-cs"/>
        </a:defRPr>
      </a:lvl1pPr>
    </p:titleStyle>
    <p:bodyStyle>
      <a:lvl1pPr marL="514337" indent="-514337" algn="l" defTabSz="685784" rtl="0" eaLnBrk="1" latinLnBrk="0" hangingPunct="1">
        <a:spcBef>
          <a:spcPct val="20000"/>
        </a:spcBef>
        <a:buFont typeface="Arial"/>
        <a:buChar char="•"/>
        <a:defRPr sz="4800" kern="1200">
          <a:solidFill>
            <a:schemeClr val="tx1"/>
          </a:solidFill>
          <a:latin typeface="+mn-lt"/>
          <a:ea typeface="+mn-ea"/>
          <a:cs typeface="+mn-cs"/>
        </a:defRPr>
      </a:lvl1pPr>
      <a:lvl2pPr marL="1114398" indent="-428616" algn="l" defTabSz="685784" rtl="0" eaLnBrk="1" latinLnBrk="0" hangingPunct="1">
        <a:spcBef>
          <a:spcPct val="20000"/>
        </a:spcBef>
        <a:buFont typeface="Arial"/>
        <a:buChar char="–"/>
        <a:defRPr sz="4200" kern="1200">
          <a:solidFill>
            <a:schemeClr val="tx1"/>
          </a:solidFill>
          <a:latin typeface="+mn-lt"/>
          <a:ea typeface="+mn-ea"/>
          <a:cs typeface="+mn-cs"/>
        </a:defRPr>
      </a:lvl2pPr>
      <a:lvl3pPr marL="1714457" indent="-342891" algn="l" defTabSz="685784" rtl="0" eaLnBrk="1" latinLnBrk="0" hangingPunct="1">
        <a:spcBef>
          <a:spcPct val="20000"/>
        </a:spcBef>
        <a:buFont typeface="Arial"/>
        <a:buChar char="•"/>
        <a:defRPr sz="3600" kern="1200">
          <a:solidFill>
            <a:schemeClr val="tx1"/>
          </a:solidFill>
          <a:latin typeface="+mn-lt"/>
          <a:ea typeface="+mn-ea"/>
          <a:cs typeface="+mn-cs"/>
        </a:defRPr>
      </a:lvl3pPr>
      <a:lvl4pPr marL="2400240" indent="-342891" algn="l" defTabSz="685784" rtl="0" eaLnBrk="1" latinLnBrk="0" hangingPunct="1">
        <a:spcBef>
          <a:spcPct val="20000"/>
        </a:spcBef>
        <a:buFont typeface="Arial"/>
        <a:buChar char="–"/>
        <a:defRPr sz="3000" kern="1200">
          <a:solidFill>
            <a:schemeClr val="tx1"/>
          </a:solidFill>
          <a:latin typeface="+mn-lt"/>
          <a:ea typeface="+mn-ea"/>
          <a:cs typeface="+mn-cs"/>
        </a:defRPr>
      </a:lvl4pPr>
      <a:lvl5pPr marL="3086024" indent="-342891" algn="l" defTabSz="685784" rtl="0" eaLnBrk="1" latinLnBrk="0" hangingPunct="1">
        <a:spcBef>
          <a:spcPct val="20000"/>
        </a:spcBef>
        <a:buFont typeface="Arial"/>
        <a:buChar char="»"/>
        <a:defRPr sz="3000" kern="1200">
          <a:solidFill>
            <a:schemeClr val="tx1"/>
          </a:solidFill>
          <a:latin typeface="+mn-lt"/>
          <a:ea typeface="+mn-ea"/>
          <a:cs typeface="+mn-cs"/>
        </a:defRPr>
      </a:lvl5pPr>
      <a:lvl6pPr marL="3771806" indent="-342891" algn="l" defTabSz="685784" rtl="0" eaLnBrk="1" latinLnBrk="0" hangingPunct="1">
        <a:spcBef>
          <a:spcPct val="20000"/>
        </a:spcBef>
        <a:buFont typeface="Arial"/>
        <a:buChar char="•"/>
        <a:defRPr sz="3000" kern="1200">
          <a:solidFill>
            <a:schemeClr val="tx1"/>
          </a:solidFill>
          <a:latin typeface="+mn-lt"/>
          <a:ea typeface="+mn-ea"/>
          <a:cs typeface="+mn-cs"/>
        </a:defRPr>
      </a:lvl6pPr>
      <a:lvl7pPr marL="4457589" indent="-342891" algn="l" defTabSz="685784" rtl="0" eaLnBrk="1" latinLnBrk="0" hangingPunct="1">
        <a:spcBef>
          <a:spcPct val="20000"/>
        </a:spcBef>
        <a:buFont typeface="Arial"/>
        <a:buChar char="•"/>
        <a:defRPr sz="3000" kern="1200">
          <a:solidFill>
            <a:schemeClr val="tx1"/>
          </a:solidFill>
          <a:latin typeface="+mn-lt"/>
          <a:ea typeface="+mn-ea"/>
          <a:cs typeface="+mn-cs"/>
        </a:defRPr>
      </a:lvl7pPr>
      <a:lvl8pPr marL="5143371" indent="-342891" algn="l" defTabSz="685784" rtl="0" eaLnBrk="1" latinLnBrk="0" hangingPunct="1">
        <a:spcBef>
          <a:spcPct val="20000"/>
        </a:spcBef>
        <a:buFont typeface="Arial"/>
        <a:buChar char="•"/>
        <a:defRPr sz="3000" kern="1200">
          <a:solidFill>
            <a:schemeClr val="tx1"/>
          </a:solidFill>
          <a:latin typeface="+mn-lt"/>
          <a:ea typeface="+mn-ea"/>
          <a:cs typeface="+mn-cs"/>
        </a:defRPr>
      </a:lvl8pPr>
      <a:lvl9pPr marL="5829155" indent="-342891" algn="l" defTabSz="685784" rtl="0" eaLnBrk="1" latinLnBrk="0" hangingPunct="1">
        <a:spcBef>
          <a:spcPct val="20000"/>
        </a:spcBef>
        <a:buFont typeface="Arial"/>
        <a:buChar char="•"/>
        <a:defRPr sz="3000" kern="1200">
          <a:solidFill>
            <a:schemeClr val="tx1"/>
          </a:solidFill>
          <a:latin typeface="+mn-lt"/>
          <a:ea typeface="+mn-ea"/>
          <a:cs typeface="+mn-cs"/>
        </a:defRPr>
      </a:lvl9pPr>
    </p:bodyStyle>
    <p:otherStyle>
      <a:defPPr>
        <a:defRPr lang="en-US"/>
      </a:defPPr>
      <a:lvl1pPr marL="0" algn="l" defTabSz="685784" rtl="0" eaLnBrk="1" latinLnBrk="0" hangingPunct="1">
        <a:defRPr sz="2700" kern="1200">
          <a:solidFill>
            <a:schemeClr val="tx1"/>
          </a:solidFill>
          <a:latin typeface="+mn-lt"/>
          <a:ea typeface="+mn-ea"/>
          <a:cs typeface="+mn-cs"/>
        </a:defRPr>
      </a:lvl1pPr>
      <a:lvl2pPr marL="685784" algn="l" defTabSz="685784" rtl="0" eaLnBrk="1" latinLnBrk="0" hangingPunct="1">
        <a:defRPr sz="2700" kern="1200">
          <a:solidFill>
            <a:schemeClr val="tx1"/>
          </a:solidFill>
          <a:latin typeface="+mn-lt"/>
          <a:ea typeface="+mn-ea"/>
          <a:cs typeface="+mn-cs"/>
        </a:defRPr>
      </a:lvl2pPr>
      <a:lvl3pPr marL="1371566" algn="l" defTabSz="685784" rtl="0" eaLnBrk="1" latinLnBrk="0" hangingPunct="1">
        <a:defRPr sz="2700" kern="1200">
          <a:solidFill>
            <a:schemeClr val="tx1"/>
          </a:solidFill>
          <a:latin typeface="+mn-lt"/>
          <a:ea typeface="+mn-ea"/>
          <a:cs typeface="+mn-cs"/>
        </a:defRPr>
      </a:lvl3pPr>
      <a:lvl4pPr marL="2057349" algn="l" defTabSz="685784" rtl="0" eaLnBrk="1" latinLnBrk="0" hangingPunct="1">
        <a:defRPr sz="2700" kern="1200">
          <a:solidFill>
            <a:schemeClr val="tx1"/>
          </a:solidFill>
          <a:latin typeface="+mn-lt"/>
          <a:ea typeface="+mn-ea"/>
          <a:cs typeface="+mn-cs"/>
        </a:defRPr>
      </a:lvl4pPr>
      <a:lvl5pPr marL="2743131" algn="l" defTabSz="685784" rtl="0" eaLnBrk="1" latinLnBrk="0" hangingPunct="1">
        <a:defRPr sz="2700" kern="1200">
          <a:solidFill>
            <a:schemeClr val="tx1"/>
          </a:solidFill>
          <a:latin typeface="+mn-lt"/>
          <a:ea typeface="+mn-ea"/>
          <a:cs typeface="+mn-cs"/>
        </a:defRPr>
      </a:lvl5pPr>
      <a:lvl6pPr marL="3428915" algn="l" defTabSz="685784" rtl="0" eaLnBrk="1" latinLnBrk="0" hangingPunct="1">
        <a:defRPr sz="2700" kern="1200">
          <a:solidFill>
            <a:schemeClr val="tx1"/>
          </a:solidFill>
          <a:latin typeface="+mn-lt"/>
          <a:ea typeface="+mn-ea"/>
          <a:cs typeface="+mn-cs"/>
        </a:defRPr>
      </a:lvl6pPr>
      <a:lvl7pPr marL="4114697" algn="l" defTabSz="685784" rtl="0" eaLnBrk="1" latinLnBrk="0" hangingPunct="1">
        <a:defRPr sz="2700" kern="1200">
          <a:solidFill>
            <a:schemeClr val="tx1"/>
          </a:solidFill>
          <a:latin typeface="+mn-lt"/>
          <a:ea typeface="+mn-ea"/>
          <a:cs typeface="+mn-cs"/>
        </a:defRPr>
      </a:lvl7pPr>
      <a:lvl8pPr marL="4800480" algn="l" defTabSz="685784" rtl="0" eaLnBrk="1" latinLnBrk="0" hangingPunct="1">
        <a:defRPr sz="2700" kern="1200">
          <a:solidFill>
            <a:schemeClr val="tx1"/>
          </a:solidFill>
          <a:latin typeface="+mn-lt"/>
          <a:ea typeface="+mn-ea"/>
          <a:cs typeface="+mn-cs"/>
        </a:defRPr>
      </a:lvl8pPr>
      <a:lvl9pPr marL="5486264" algn="l" defTabSz="685784"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0424" y="302100"/>
            <a:ext cx="14728821" cy="800421"/>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2ED1EF62-E871-43D1-AD18-B6BEEAB49FBC}" type="datetime1">
              <a:rPr lang="en-GB" kern="0" smtClean="0">
                <a:solidFill>
                  <a:prstClr val="black">
                    <a:tint val="75000"/>
                  </a:prstClr>
                </a:solidFill>
                <a:latin typeface="Arial"/>
                <a:cs typeface="Arial"/>
                <a:sym typeface="Arial"/>
              </a:rPr>
              <a:pPr defTabSz="1371600">
                <a:defRPr/>
              </a:pPr>
              <a:t>19/06/2020</a:t>
            </a:fld>
            <a:endParaRPr lang="en-GB" kern="0" dirty="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en-GB" kern="0" dirty="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7FA20B27-8120-FF4C-A35F-19DE62DFA706}" type="slidenum">
              <a:rPr lang="en-GB" kern="0" smtClean="0">
                <a:solidFill>
                  <a:prstClr val="black">
                    <a:tint val="75000"/>
                  </a:prstClr>
                </a:solidFill>
                <a:latin typeface="Arial"/>
                <a:cs typeface="Arial"/>
                <a:sym typeface="Arial"/>
              </a:rPr>
              <a:pPr defTabSz="1371600">
                <a:defRPr/>
              </a:pPr>
              <a:t>‹#›</a:t>
            </a:fld>
            <a:endParaRPr lang="en-GB" kern="0" dirty="0">
              <a:solidFill>
                <a:prstClr val="black">
                  <a:tint val="75000"/>
                </a:prstClr>
              </a:solidFill>
              <a:latin typeface="Arial"/>
              <a:cs typeface="Arial"/>
              <a:sym typeface="Arial"/>
            </a:endParaRPr>
          </a:p>
        </p:txBody>
      </p:sp>
      <p:pic>
        <p:nvPicPr>
          <p:cNvPr id="7" name="Shape 17"/>
          <p:cNvPicPr preferRelativeResize="0"/>
          <p:nvPr userDrawn="1"/>
        </p:nvPicPr>
        <p:blipFill rotWithShape="1">
          <a:blip r:embed="rId16" cstate="email">
            <a:alphaModFix/>
            <a:extLst>
              <a:ext uri="{28A0092B-C50C-407E-A947-70E740481C1C}">
                <a14:useLocalDpi xmlns:a14="http://schemas.microsoft.com/office/drawing/2010/main"/>
              </a:ext>
            </a:extLst>
          </a:blip>
          <a:srcRect/>
          <a:stretch/>
        </p:blipFill>
        <p:spPr>
          <a:xfrm>
            <a:off x="15440595" y="302101"/>
            <a:ext cx="1020495" cy="751448"/>
          </a:xfrm>
          <a:prstGeom prst="rect">
            <a:avLst/>
          </a:prstGeom>
          <a:noFill/>
          <a:ln>
            <a:noFill/>
          </a:ln>
        </p:spPr>
      </p:pic>
      <p:cxnSp>
        <p:nvCxnSpPr>
          <p:cNvPr id="8" name="Shape 18"/>
          <p:cNvCxnSpPr/>
          <p:nvPr userDrawn="1"/>
        </p:nvCxnSpPr>
        <p:spPr>
          <a:xfrm>
            <a:off x="440422" y="1371600"/>
            <a:ext cx="17424471" cy="0"/>
          </a:xfrm>
          <a:prstGeom prst="straightConnector1">
            <a:avLst/>
          </a:prstGeom>
          <a:noFill/>
          <a:ln w="44450" cap="flat" cmpd="sng">
            <a:solidFill>
              <a:srgbClr val="B0172B"/>
            </a:solidFill>
            <a:prstDash val="solid"/>
            <a:miter lim="800000"/>
            <a:headEnd type="none" w="med" len="med"/>
            <a:tailEnd type="none" w="med" len="med"/>
          </a:ln>
        </p:spPr>
      </p:cxnSp>
      <p:pic>
        <p:nvPicPr>
          <p:cNvPr id="9" name="Shape 19"/>
          <p:cNvPicPr preferRelativeResize="0"/>
          <p:nvPr userDrawn="1"/>
        </p:nvPicPr>
        <p:blipFill rotWithShape="1">
          <a:blip r:embed="rId17" cstate="email">
            <a:alphaModFix/>
            <a:extLst>
              <a:ext uri="{28A0092B-C50C-407E-A947-70E740481C1C}">
                <a14:useLocalDpi xmlns:a14="http://schemas.microsoft.com/office/drawing/2010/main"/>
              </a:ext>
            </a:extLst>
          </a:blip>
          <a:srcRect/>
          <a:stretch/>
        </p:blipFill>
        <p:spPr>
          <a:xfrm>
            <a:off x="16940935" y="302101"/>
            <a:ext cx="923960" cy="751448"/>
          </a:xfrm>
          <a:prstGeom prst="rect">
            <a:avLst/>
          </a:prstGeom>
          <a:noFill/>
          <a:ln>
            <a:noFill/>
          </a:ln>
        </p:spPr>
      </p:pic>
    </p:spTree>
    <p:extLst>
      <p:ext uri="{BB962C8B-B14F-4D97-AF65-F5344CB8AC3E}">
        <p14:creationId xmlns:p14="http://schemas.microsoft.com/office/powerpoint/2010/main" val="31138919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dt="0"/>
  <p:txStyles>
    <p:titleStyle>
      <a:lvl1pPr algn="l" defTabSz="1371600" rtl="0" eaLnBrk="1" latinLnBrk="0" hangingPunct="1">
        <a:lnSpc>
          <a:spcPct val="90000"/>
        </a:lnSpc>
        <a:spcBef>
          <a:spcPct val="0"/>
        </a:spcBef>
        <a:buNone/>
        <a:defRPr sz="3000" b="1" i="0" kern="1200" baseline="0">
          <a:solidFill>
            <a:srgbClr val="002060"/>
          </a:solidFill>
          <a:latin typeface="Arial" charset="0"/>
          <a:ea typeface="+mj-ea"/>
          <a:cs typeface="+mj-cs"/>
        </a:defRPr>
      </a:lvl1pPr>
    </p:titleStyle>
    <p:bodyStyle>
      <a:lvl1pPr marL="342900" indent="-342900" algn="l" defTabSz="1371600" rtl="0" eaLnBrk="1" latinLnBrk="0" hangingPunct="1">
        <a:lnSpc>
          <a:spcPct val="90000"/>
        </a:lnSpc>
        <a:spcBef>
          <a:spcPts val="1500"/>
        </a:spcBef>
        <a:buFont typeface="Arial"/>
        <a:buChar char="•"/>
        <a:defRPr sz="2700" kern="1200" baseline="0">
          <a:solidFill>
            <a:srgbClr val="002060"/>
          </a:solidFill>
          <a:latin typeface="Arial" charset="0"/>
          <a:ea typeface="+mn-ea"/>
          <a:cs typeface="+mn-cs"/>
        </a:defRPr>
      </a:lvl1pPr>
      <a:lvl2pPr marL="1028700" indent="-342900" algn="l" defTabSz="1371600" rtl="0" eaLnBrk="1" latinLnBrk="0" hangingPunct="1">
        <a:lnSpc>
          <a:spcPct val="90000"/>
        </a:lnSpc>
        <a:spcBef>
          <a:spcPts val="750"/>
        </a:spcBef>
        <a:buFont typeface="Arial"/>
        <a:buChar char="•"/>
        <a:defRPr sz="2400" kern="1200" baseline="0">
          <a:solidFill>
            <a:srgbClr val="002060"/>
          </a:solidFill>
          <a:latin typeface="Arial" charset="0"/>
          <a:ea typeface="+mn-ea"/>
          <a:cs typeface="+mn-cs"/>
        </a:defRPr>
      </a:lvl2pPr>
      <a:lvl3pPr marL="1714500" indent="-342900" algn="l" defTabSz="1371600" rtl="0" eaLnBrk="1" latinLnBrk="0" hangingPunct="1">
        <a:lnSpc>
          <a:spcPct val="90000"/>
        </a:lnSpc>
        <a:spcBef>
          <a:spcPts val="750"/>
        </a:spcBef>
        <a:buFont typeface="Arial"/>
        <a:buChar char="•"/>
        <a:defRPr sz="2100" kern="1200" baseline="0">
          <a:solidFill>
            <a:srgbClr val="002060"/>
          </a:solidFill>
          <a:latin typeface="Arial" charset="0"/>
          <a:ea typeface="+mn-ea"/>
          <a:cs typeface="+mn-cs"/>
        </a:defRPr>
      </a:lvl3pPr>
      <a:lvl4pPr marL="2400300" indent="-342900" algn="l" defTabSz="1371600" rtl="0" eaLnBrk="1" latinLnBrk="0" hangingPunct="1">
        <a:lnSpc>
          <a:spcPct val="90000"/>
        </a:lnSpc>
        <a:spcBef>
          <a:spcPts val="750"/>
        </a:spcBef>
        <a:buFont typeface="Arial"/>
        <a:buChar char="•"/>
        <a:defRPr sz="1800" kern="1200" baseline="0">
          <a:solidFill>
            <a:srgbClr val="002060"/>
          </a:solidFill>
          <a:latin typeface="Arial" charset="0"/>
          <a:ea typeface="+mn-ea"/>
          <a:cs typeface="+mn-cs"/>
        </a:defRPr>
      </a:lvl4pPr>
      <a:lvl5pPr marL="3086100" indent="-342900" algn="l" defTabSz="1371600" rtl="0" eaLnBrk="1" latinLnBrk="0" hangingPunct="1">
        <a:lnSpc>
          <a:spcPct val="90000"/>
        </a:lnSpc>
        <a:spcBef>
          <a:spcPts val="750"/>
        </a:spcBef>
        <a:buFont typeface="Arial"/>
        <a:buChar char="•"/>
        <a:defRPr sz="1500" kern="1200" baseline="0">
          <a:solidFill>
            <a:srgbClr val="002060"/>
          </a:solidFill>
          <a:latin typeface="Arial" charset="0"/>
          <a:ea typeface="+mn-ea"/>
          <a:cs typeface="+mn-cs"/>
        </a:defRPr>
      </a:lvl5pPr>
      <a:lvl6pPr marL="37719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arget="../media/image38.jpeg" Type="http://schemas.openxmlformats.org/officeDocument/2006/relationships/image"/><Relationship Id="rId2" Target="../media/image37.jpeg" Type="http://schemas.openxmlformats.org/officeDocument/2006/relationships/image"/><Relationship Id="rId1" Target="../slideLayouts/slideLayout7.xml" Type="http://schemas.openxmlformats.org/officeDocument/2006/relationships/slideLayout"/><Relationship Id="rId5" Target="../media/image36.png" Type="http://schemas.openxmlformats.org/officeDocument/2006/relationships/image"/><Relationship Id="rId4" Target="../media/image35.png" Type="http://schemas.openxmlformats.org/officeDocument/2006/relationships/image"/></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hyperlink" Target="https://www.visitbritain.org/inspire-them-dream" TargetMode="External"/><Relationship Id="rId2" Type="http://schemas.openxmlformats.org/officeDocument/2006/relationships/hyperlink" Target="https://www.visitbritain.org/node/123174" TargetMode="External"/><Relationship Id="rId1" Type="http://schemas.openxmlformats.org/officeDocument/2006/relationships/slideLayout" Target="../slideLayouts/slideLayout26.xml"/><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hyperlink" Target="mailto:pressandpr@visitbritain.org" TargetMode="External"/><Relationship Id="rId2" Type="http://schemas.openxmlformats.org/officeDocument/2006/relationships/hyperlink" Target="mailto:press@visitengland.org" TargetMode="Externa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55.png"/><Relationship Id="rId4" Type="http://schemas.openxmlformats.org/officeDocument/2006/relationships/image" Target="../media/image54.jpg"/></Relationships>
</file>

<file path=ppt/slides/_rels/slide3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31.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image" Target="../media/image63.jpeg"/><Relationship Id="rId4" Type="http://schemas.openxmlformats.org/officeDocument/2006/relationships/image" Target="../media/image58.jpeg"/><Relationship Id="rId9" Type="http://schemas.openxmlformats.org/officeDocument/2006/relationships/image" Target="../media/image5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67.jpeg"/><Relationship Id="rId4" Type="http://schemas.openxmlformats.org/officeDocument/2006/relationships/image" Target="../media/image66.jpg"/></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6.jpg"/><Relationship Id="rId4" Type="http://schemas.openxmlformats.org/officeDocument/2006/relationships/image" Target="../media/image75.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7.jpg"/><Relationship Id="rId7" Type="http://schemas.openxmlformats.org/officeDocument/2006/relationships/image" Target="../media/image8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g"/><Relationship Id="rId4" Type="http://schemas.openxmlformats.org/officeDocument/2006/relationships/image" Target="../media/image78.jpeg"/></Relationships>
</file>

<file path=ppt/slides/_rels/slide41.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arget="../media/image16.jpeg" Type="http://schemas.openxmlformats.org/officeDocument/2006/relationships/image"/><Relationship Id="rId7" Target="../media/image20.jpeg" Type="http://schemas.openxmlformats.org/officeDocument/2006/relationships/image"/><Relationship Id="rId2" Target="../media/image15.jpeg" Type="http://schemas.openxmlformats.org/officeDocument/2006/relationships/image"/><Relationship Id="rId1" Target="../slideLayouts/slideLayout7.xml" Type="http://schemas.openxmlformats.org/officeDocument/2006/relationships/slideLayout"/><Relationship Id="rId6" Target="../media/image19.jpeg" Type="http://schemas.openxmlformats.org/officeDocument/2006/relationships/image"/><Relationship Id="rId5" Target="../media/image18.jpeg" Type="http://schemas.openxmlformats.org/officeDocument/2006/relationships/image"/><Relationship Id="rId4" Target="../media/image17.jpe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ell phone&#10;&#10;Description automatically generated">
            <a:extLst>
              <a:ext uri="{FF2B5EF4-FFF2-40B4-BE49-F238E27FC236}">
                <a16:creationId xmlns:a16="http://schemas.microsoft.com/office/drawing/2014/main" id="{F0490EE3-58A8-4717-8591-9418BC1F75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44" t="7083" r="1413" b="4328"/>
          <a:stretch/>
        </p:blipFill>
        <p:spPr>
          <a:xfrm>
            <a:off x="4482298" y="7181235"/>
            <a:ext cx="6795301" cy="3163535"/>
          </a:xfrm>
          <a:prstGeom prst="rect">
            <a:avLst/>
          </a:prstGeom>
        </p:spPr>
      </p:pic>
      <p:pic>
        <p:nvPicPr>
          <p:cNvPr id="11" name="Picture 10" descr="A tree in a park&#10;&#10;Description automatically generated">
            <a:extLst>
              <a:ext uri="{FF2B5EF4-FFF2-40B4-BE49-F238E27FC236}">
                <a16:creationId xmlns:a16="http://schemas.microsoft.com/office/drawing/2014/main" id="{C81EA403-B375-4F96-B67B-312984228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143" y="0"/>
            <a:ext cx="6864858" cy="10287000"/>
          </a:xfrm>
          <a:prstGeom prst="rect">
            <a:avLst/>
          </a:prstGeom>
        </p:spPr>
      </p:pic>
      <p:grpSp>
        <p:nvGrpSpPr>
          <p:cNvPr id="4" name="Group 4"/>
          <p:cNvGrpSpPr/>
          <p:nvPr/>
        </p:nvGrpSpPr>
        <p:grpSpPr>
          <a:xfrm>
            <a:off x="1524000" y="1094513"/>
            <a:ext cx="7878428" cy="5557479"/>
            <a:chOff x="1092357" y="-1674502"/>
            <a:chExt cx="10504570" cy="7409969"/>
          </a:xfrm>
        </p:grpSpPr>
        <p:sp>
          <p:nvSpPr>
            <p:cNvPr id="5" name="TextBox 5"/>
            <p:cNvSpPr txBox="1"/>
            <p:nvPr/>
          </p:nvSpPr>
          <p:spPr>
            <a:xfrm>
              <a:off x="1092357" y="-1674502"/>
              <a:ext cx="10504570" cy="6232475"/>
            </a:xfrm>
            <a:prstGeom prst="rect">
              <a:avLst/>
            </a:prstGeom>
          </p:spPr>
          <p:txBody>
            <a:bodyPr wrap="square" lIns="0" tIns="0" rIns="0" bIns="0" rtlCol="0" anchor="t">
              <a:spAutoFit/>
            </a:bodyPr>
            <a:lstStyle/>
            <a:p>
              <a:pPr algn="ctr">
                <a:lnSpc>
                  <a:spcPts val="8800"/>
                </a:lnSpc>
              </a:pPr>
              <a:r>
                <a:rPr lang="en-US" sz="11500" b="1" dirty="0">
                  <a:solidFill>
                    <a:srgbClr val="2E4F60"/>
                  </a:solidFill>
                  <a:latin typeface="Abhaya Libre Regular Bold" panose="020B0604020202020204" charset="0"/>
                  <a:cs typeface="Abhaya Libre Regular Bold" panose="020B0604020202020204" charset="0"/>
                </a:rPr>
                <a:t>Visit Kent</a:t>
              </a:r>
            </a:p>
            <a:p>
              <a:pPr algn="ctr">
                <a:lnSpc>
                  <a:spcPts val="8800"/>
                </a:lnSpc>
              </a:pPr>
              <a:r>
                <a:rPr lang="en-US" sz="11500" b="1" dirty="0">
                  <a:solidFill>
                    <a:srgbClr val="2E4F60"/>
                  </a:solidFill>
                  <a:latin typeface="Abhaya Libre Regular Bold" panose="020B0604020202020204" charset="0"/>
                  <a:cs typeface="Abhaya Libre Regular Bold" panose="020B0604020202020204" charset="0"/>
                </a:rPr>
                <a:t>Virtual Industry Update</a:t>
              </a:r>
            </a:p>
          </p:txBody>
        </p:sp>
        <p:sp>
          <p:nvSpPr>
            <p:cNvPr id="6" name="TextBox 6"/>
            <p:cNvSpPr txBox="1"/>
            <p:nvPr/>
          </p:nvSpPr>
          <p:spPr>
            <a:xfrm>
              <a:off x="1814440" y="5068618"/>
              <a:ext cx="9060403" cy="666849"/>
            </a:xfrm>
            <a:prstGeom prst="rect">
              <a:avLst/>
            </a:prstGeom>
          </p:spPr>
          <p:txBody>
            <a:bodyPr lIns="0" tIns="0" rIns="0" bIns="0" rtlCol="0" anchor="t">
              <a:spAutoFit/>
            </a:bodyPr>
            <a:lstStyle/>
            <a:p>
              <a:pPr algn="ctr">
                <a:lnSpc>
                  <a:spcPts val="3600"/>
                </a:lnSpc>
              </a:pPr>
              <a:r>
                <a:rPr lang="en-US" sz="4000" b="1" i="1" dirty="0">
                  <a:solidFill>
                    <a:srgbClr val="141414"/>
                  </a:solidFill>
                  <a:latin typeface="Abhaya Libre Regular Bold" panose="020B0604020202020204" charset="0"/>
                  <a:cs typeface="Abhaya Libre Regular Bold" panose="020B0604020202020204" charset="0"/>
                </a:rPr>
                <a:t>Friday 19th June 2020</a:t>
              </a:r>
            </a:p>
          </p:txBody>
        </p:sp>
      </p:grpSp>
      <p:pic>
        <p:nvPicPr>
          <p:cNvPr id="17" name="Picture 16" descr="A picture containing drawing&#10;&#10;Description automatically generated">
            <a:extLst>
              <a:ext uri="{FF2B5EF4-FFF2-40B4-BE49-F238E27FC236}">
                <a16:creationId xmlns:a16="http://schemas.microsoft.com/office/drawing/2014/main" id="{DC084948-2468-41DE-A220-0B5062474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59" y="8226527"/>
            <a:ext cx="3755325" cy="1072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15209808" y="1028700"/>
            <a:ext cx="2049492" cy="8229600"/>
          </a:xfrm>
          <a:prstGeom prst="rect">
            <a:avLst/>
          </a:prstGeom>
          <a:solidFill>
            <a:srgbClr val="BBD9D7">
              <a:alpha val="21960"/>
            </a:srgbClr>
          </a:solidFill>
        </p:spPr>
      </p:sp>
      <p:sp>
        <p:nvSpPr>
          <p:cNvPr id="3" name="AutoShape 3"/>
          <p:cNvSpPr/>
          <p:nvPr/>
        </p:nvSpPr>
        <p:spPr>
          <a:xfrm>
            <a:off x="0" y="0"/>
            <a:ext cx="9430880" cy="10287000"/>
          </a:xfrm>
          <a:prstGeom prst="rect">
            <a:avLst/>
          </a:prstGeom>
          <a:solidFill>
            <a:srgbClr val="908EA5"/>
          </a:solidFill>
        </p:spPr>
      </p:sp>
      <p:sp>
        <p:nvSpPr>
          <p:cNvPr id="4" name="TextBox 4"/>
          <p:cNvSpPr txBox="1"/>
          <p:nvPr/>
        </p:nvSpPr>
        <p:spPr>
          <a:xfrm>
            <a:off x="339454" y="1805298"/>
            <a:ext cx="8804546" cy="8079135"/>
          </a:xfrm>
          <a:prstGeom prst="rect">
            <a:avLst/>
          </a:prstGeom>
        </p:spPr>
        <p:txBody>
          <a:bodyPr lIns="0" tIns="0" rIns="0" bIns="0" rtlCol="0" anchor="t">
            <a:spAutoFit/>
          </a:bodyPr>
          <a:lstStyle/>
          <a:p>
            <a:pPr marL="690880" marR="0" lvl="1" indent="-345440" algn="l" defTabSz="914400" rtl="0" eaLnBrk="1" fontAlgn="auto" latinLnBrk="0" hangingPunct="1">
              <a:lnSpc>
                <a:spcPts val="4480"/>
              </a:lnSpc>
              <a:spcBef>
                <a:spcPts val="0"/>
              </a:spcBef>
              <a:spcAft>
                <a:spcPts val="0"/>
              </a:spcAft>
              <a:buClrTx/>
              <a:buSzTx/>
              <a:buFont typeface="Arial"/>
              <a:buChar char="•"/>
              <a:tabLst/>
              <a:defRPr/>
            </a:pPr>
            <a:r>
              <a:rPr kumimoji="0" lang="en-US" sz="36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Extensive consumer insights show an increase in visitors’ confidence to take a domestic short break (62% would visit in September)</a:t>
            </a:r>
          </a:p>
          <a:p>
            <a:pPr marL="0" marR="0" lvl="0" indent="0" algn="l" defTabSz="914400" rtl="0" eaLnBrk="1" fontAlgn="auto" latinLnBrk="0" hangingPunct="1">
              <a:lnSpc>
                <a:spcPts val="448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endParaRPr>
          </a:p>
          <a:p>
            <a:pPr marL="690880" marR="0" lvl="1" indent="-345440" algn="l" defTabSz="914400" rtl="0" eaLnBrk="1" fontAlgn="auto" latinLnBrk="0" hangingPunct="1">
              <a:lnSpc>
                <a:spcPts val="4480"/>
              </a:lnSpc>
              <a:spcBef>
                <a:spcPts val="0"/>
              </a:spcBef>
              <a:spcAft>
                <a:spcPts val="0"/>
              </a:spcAft>
              <a:buClrTx/>
              <a:buSzTx/>
              <a:buFont typeface="Arial"/>
              <a:buChar char="•"/>
              <a:tabLst/>
              <a:defRPr/>
            </a:pPr>
            <a:r>
              <a:rPr kumimoji="0" lang="en-US" sz="36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The pandemic is impacting people’s attitudes, priorities, motivations to travel, media consumption, perceptions and ultimately their consumer journey</a:t>
            </a:r>
          </a:p>
          <a:p>
            <a:pPr marL="0" marR="0" lvl="0" indent="0" algn="l" defTabSz="914400" rtl="0" eaLnBrk="1" fontAlgn="auto" latinLnBrk="0" hangingPunct="1">
              <a:lnSpc>
                <a:spcPts val="448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endParaRPr>
          </a:p>
          <a:p>
            <a:pPr marL="690880" marR="0" lvl="1" indent="-345440" algn="l" defTabSz="914400" rtl="0" eaLnBrk="1" fontAlgn="auto" latinLnBrk="0" hangingPunct="1">
              <a:lnSpc>
                <a:spcPts val="4480"/>
              </a:lnSpc>
              <a:spcBef>
                <a:spcPts val="0"/>
              </a:spcBef>
              <a:spcAft>
                <a:spcPts val="0"/>
              </a:spcAft>
              <a:buClrTx/>
              <a:buSzTx/>
              <a:buFont typeface="Arial"/>
              <a:buChar char="•"/>
              <a:tabLst/>
              <a:defRPr/>
            </a:pPr>
            <a:r>
              <a:rPr kumimoji="0" lang="en-US" sz="36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With restrictions relaxing, and building on the success of the Respect, Protect, Enjoy campaign, we want to invite key domestic segments to come and explore Kent safely</a:t>
            </a:r>
          </a:p>
        </p:txBody>
      </p:sp>
      <p:pic>
        <p:nvPicPr>
          <p:cNvPr id="5" name="Picture 5"/>
          <p:cNvPicPr>
            <a:picLocks noChangeAspect="1"/>
          </p:cNvPicPr>
          <p:nvPr/>
        </p:nvPicPr>
        <p:blipFill>
          <a:blip r:embed="rId2"/>
          <a:srcRect l="6715" r="6715"/>
          <a:stretch>
            <a:fillRect/>
          </a:stretch>
        </p:blipFill>
        <p:spPr>
          <a:xfrm>
            <a:off x="9430880" y="0"/>
            <a:ext cx="8504593" cy="10287000"/>
          </a:xfrm>
          <a:prstGeom prst="rect">
            <a:avLst/>
          </a:prstGeom>
        </p:spPr>
      </p:pic>
      <p:grpSp>
        <p:nvGrpSpPr>
          <p:cNvPr id="6" name="Group 6"/>
          <p:cNvGrpSpPr/>
          <p:nvPr/>
        </p:nvGrpSpPr>
        <p:grpSpPr>
          <a:xfrm rot="-10800000">
            <a:off x="11299386" y="271609"/>
            <a:ext cx="5741233" cy="2385935"/>
            <a:chOff x="0" y="0"/>
            <a:chExt cx="2918460" cy="1212850"/>
          </a:xfrm>
        </p:grpSpPr>
        <p:sp>
          <p:nvSpPr>
            <p:cNvPr id="7" name="Freeform 7"/>
            <p:cNvSpPr/>
            <p:nvPr/>
          </p:nvSpPr>
          <p:spPr>
            <a:xfrm>
              <a:off x="12700" y="10160"/>
              <a:ext cx="2891790" cy="1189990"/>
            </a:xfrm>
            <a:custGeom>
              <a:avLst/>
              <a:gdLst/>
              <a:ahLst/>
              <a:cxnLst/>
              <a:rect l="l" t="t" r="r" b="b"/>
              <a:pathLst>
                <a:path w="2891790" h="1189990">
                  <a:moveTo>
                    <a:pt x="2821940" y="901700"/>
                  </a:moveTo>
                  <a:lnTo>
                    <a:pt x="2821940" y="1120140"/>
                  </a:lnTo>
                  <a:lnTo>
                    <a:pt x="69850" y="1120140"/>
                  </a:lnTo>
                  <a:lnTo>
                    <a:pt x="69850" y="69850"/>
                  </a:lnTo>
                  <a:lnTo>
                    <a:pt x="871220" y="69850"/>
                  </a:lnTo>
                  <a:lnTo>
                    <a:pt x="871220" y="57150"/>
                  </a:lnTo>
                  <a:lnTo>
                    <a:pt x="57150" y="57150"/>
                  </a:lnTo>
                  <a:lnTo>
                    <a:pt x="57150" y="1132840"/>
                  </a:lnTo>
                  <a:lnTo>
                    <a:pt x="2834640" y="1132840"/>
                  </a:lnTo>
                  <a:lnTo>
                    <a:pt x="2834640" y="57150"/>
                  </a:lnTo>
                  <a:lnTo>
                    <a:pt x="2020570" y="57150"/>
                  </a:lnTo>
                  <a:lnTo>
                    <a:pt x="2020570" y="69850"/>
                  </a:lnTo>
                  <a:lnTo>
                    <a:pt x="2821940" y="69850"/>
                  </a:lnTo>
                  <a:lnTo>
                    <a:pt x="2821940" y="901700"/>
                  </a:lnTo>
                  <a:close/>
                  <a:moveTo>
                    <a:pt x="2020570" y="0"/>
                  </a:moveTo>
                  <a:lnTo>
                    <a:pt x="2020570" y="12700"/>
                  </a:lnTo>
                  <a:lnTo>
                    <a:pt x="2879090" y="12700"/>
                  </a:lnTo>
                  <a:lnTo>
                    <a:pt x="2879090" y="1177290"/>
                  </a:lnTo>
                  <a:lnTo>
                    <a:pt x="12700" y="1177290"/>
                  </a:lnTo>
                  <a:lnTo>
                    <a:pt x="12700" y="12700"/>
                  </a:lnTo>
                  <a:lnTo>
                    <a:pt x="871220" y="12700"/>
                  </a:lnTo>
                  <a:lnTo>
                    <a:pt x="871220" y="0"/>
                  </a:lnTo>
                  <a:lnTo>
                    <a:pt x="0" y="0"/>
                  </a:lnTo>
                  <a:lnTo>
                    <a:pt x="0" y="1189990"/>
                  </a:lnTo>
                  <a:lnTo>
                    <a:pt x="2891790" y="1189990"/>
                  </a:lnTo>
                  <a:lnTo>
                    <a:pt x="2891790" y="0"/>
                  </a:lnTo>
                  <a:lnTo>
                    <a:pt x="2020570" y="0"/>
                  </a:lnTo>
                  <a:close/>
                </a:path>
              </a:pathLst>
            </a:custGeom>
            <a:solidFill>
              <a:srgbClr val="FBFFFF"/>
            </a:solidFill>
          </p:spPr>
        </p:sp>
      </p:grpSp>
      <p:pic>
        <p:nvPicPr>
          <p:cNvPr id="8" name="Picture 8"/>
          <p:cNvPicPr>
            <a:picLocks noChangeAspect="1"/>
          </p:cNvPicPr>
          <p:nvPr/>
        </p:nvPicPr>
        <p:blipFill>
          <a:blip r:embed="rId3"/>
          <a:srcRect/>
          <a:stretch>
            <a:fillRect/>
          </a:stretch>
        </p:blipFill>
        <p:spPr>
          <a:xfrm>
            <a:off x="11548902" y="570450"/>
            <a:ext cx="569314" cy="432679"/>
          </a:xfrm>
          <a:prstGeom prst="rect">
            <a:avLst/>
          </a:prstGeom>
        </p:spPr>
      </p:pic>
      <p:pic>
        <p:nvPicPr>
          <p:cNvPr id="9" name="Picture 9"/>
          <p:cNvPicPr>
            <a:picLocks noChangeAspect="1"/>
          </p:cNvPicPr>
          <p:nvPr/>
        </p:nvPicPr>
        <p:blipFill>
          <a:blip r:embed="rId4"/>
          <a:srcRect/>
          <a:stretch>
            <a:fillRect/>
          </a:stretch>
        </p:blipFill>
        <p:spPr>
          <a:xfrm>
            <a:off x="16234554" y="2024509"/>
            <a:ext cx="595049" cy="464139"/>
          </a:xfrm>
          <a:prstGeom prst="rect">
            <a:avLst/>
          </a:prstGeom>
        </p:spPr>
      </p:pic>
      <p:sp>
        <p:nvSpPr>
          <p:cNvPr id="10" name="TextBox 10"/>
          <p:cNvSpPr txBox="1"/>
          <p:nvPr/>
        </p:nvSpPr>
        <p:spPr>
          <a:xfrm>
            <a:off x="339454" y="173607"/>
            <a:ext cx="2268912" cy="875240"/>
          </a:xfrm>
          <a:prstGeom prst="rect">
            <a:avLst/>
          </a:prstGeom>
        </p:spPr>
        <p:txBody>
          <a:bodyPr lIns="0" tIns="0" rIns="0" bIns="0" rtlCol="0" anchor="t">
            <a:spAutoFit/>
          </a:bodyPr>
          <a:lstStyle/>
          <a:p>
            <a:pPr marL="0" marR="0" lvl="0" indent="0" algn="l" defTabSz="914400" rtl="0" eaLnBrk="1" fontAlgn="auto" latinLnBrk="0" hangingPunct="1">
              <a:lnSpc>
                <a:spcPts val="6719"/>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Why?</a:t>
            </a:r>
          </a:p>
        </p:txBody>
      </p:sp>
      <p:sp>
        <p:nvSpPr>
          <p:cNvPr id="11" name="TextBox 11"/>
          <p:cNvSpPr txBox="1"/>
          <p:nvPr/>
        </p:nvSpPr>
        <p:spPr>
          <a:xfrm>
            <a:off x="12220885" y="736972"/>
            <a:ext cx="4116338" cy="1460203"/>
          </a:xfrm>
          <a:prstGeom prst="rect">
            <a:avLst/>
          </a:prstGeom>
        </p:spPr>
        <p:txBody>
          <a:bodyPr lIns="0" tIns="0" rIns="0" bIns="0" rtlCol="0" anchor="t">
            <a:spAutoFit/>
          </a:bodyPr>
          <a:lstStyle/>
          <a:p>
            <a:pPr marL="0" marR="0" lvl="0" indent="0" algn="ctr" defTabSz="914400" rtl="0" eaLnBrk="1" fontAlgn="auto" latinLnBrk="0" hangingPunct="1">
              <a:lnSpc>
                <a:spcPts val="392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545454"/>
                </a:solidFill>
                <a:effectLst/>
                <a:uLnTx/>
                <a:uFillTx/>
                <a:latin typeface="Open Sans Light Bold Italics"/>
                <a:ea typeface="+mn-ea"/>
                <a:cs typeface="+mn-cs"/>
              </a:rPr>
              <a:t>60% of people will now take more domestic holidays - GWI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7062701" y="-221131"/>
            <a:ext cx="11454583" cy="10747221"/>
          </a:xfrm>
          <a:prstGeom prst="rect">
            <a:avLst/>
          </a:prstGeom>
          <a:solidFill>
            <a:srgbClr val="908EA5"/>
          </a:solidFill>
        </p:spPr>
      </p:sp>
      <p:sp>
        <p:nvSpPr>
          <p:cNvPr id="3" name="TextBox 3"/>
          <p:cNvSpPr txBox="1"/>
          <p:nvPr/>
        </p:nvSpPr>
        <p:spPr>
          <a:xfrm>
            <a:off x="7216516" y="850583"/>
            <a:ext cx="10946484" cy="6886501"/>
          </a:xfrm>
          <a:prstGeom prst="rect">
            <a:avLst/>
          </a:prstGeom>
        </p:spPr>
        <p:txBody>
          <a:bodyPr lIns="0" tIns="0" rIns="0" bIns="0" rtlCol="0" anchor="t">
            <a:spAutoFit/>
          </a:bodyPr>
          <a:lstStyle/>
          <a:p>
            <a:pPr marL="0" marR="0" lvl="0" indent="0" algn="l" defTabSz="914400" rtl="0" eaLnBrk="1" fontAlgn="auto" latinLnBrk="0" hangingPunct="1">
              <a:lnSpc>
                <a:spcPts val="3936"/>
              </a:lnSpc>
              <a:spcBef>
                <a:spcPts val="0"/>
              </a:spcBef>
              <a:spcAft>
                <a:spcPts val="0"/>
              </a:spcAft>
              <a:buClrTx/>
              <a:buSzTx/>
              <a:buFontTx/>
              <a:buNone/>
              <a:tabLst/>
              <a:defRPr/>
            </a:pPr>
            <a:r>
              <a:rPr kumimoji="0" lang="en-US" sz="2812"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Our solution is an inspirational, video-led, multi-platform campaign that looks to address the following: </a:t>
            </a:r>
          </a:p>
          <a:p>
            <a:pPr marL="0" marR="0" lvl="0" indent="0" algn="l" defTabSz="914400" rtl="0" eaLnBrk="1" fontAlgn="auto" latinLnBrk="0" hangingPunct="1">
              <a:lnSpc>
                <a:spcPts val="3936"/>
              </a:lnSpc>
              <a:spcBef>
                <a:spcPts val="0"/>
              </a:spcBef>
              <a:spcAft>
                <a:spcPts val="0"/>
              </a:spcAft>
              <a:buClrTx/>
              <a:buSzTx/>
              <a:buFontTx/>
              <a:buNone/>
              <a:tabLst/>
              <a:defRPr/>
            </a:pPr>
            <a:endParaRPr kumimoji="0" lang="en-US" sz="2812"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endParaRPr>
          </a:p>
          <a:p>
            <a:pPr marL="607129" marR="0" lvl="1" indent="-303565" algn="l" defTabSz="914400" rtl="0" eaLnBrk="1" fontAlgn="auto" latinLnBrk="0" hangingPunct="1">
              <a:lnSpc>
                <a:spcPts val="3936"/>
              </a:lnSpc>
              <a:spcBef>
                <a:spcPts val="0"/>
              </a:spcBef>
              <a:spcAft>
                <a:spcPts val="0"/>
              </a:spcAft>
              <a:buClrTx/>
              <a:buSzTx/>
              <a:buFont typeface="Arial"/>
              <a:buChar char="•"/>
              <a:tabLst/>
              <a:defRPr/>
            </a:pPr>
            <a:r>
              <a:rPr kumimoji="0" lang="en-US" sz="2812"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Restoration of consumer confidence that Kent is a safe and desirable place to visit, targeting residents and those within a 2.5 hour travel time</a:t>
            </a:r>
          </a:p>
          <a:p>
            <a:pPr marL="0" marR="0" lvl="0" indent="0" algn="l" defTabSz="914400" rtl="0" eaLnBrk="1" fontAlgn="auto" latinLnBrk="0" hangingPunct="1">
              <a:lnSpc>
                <a:spcPts val="3936"/>
              </a:lnSpc>
              <a:spcBef>
                <a:spcPts val="0"/>
              </a:spcBef>
              <a:spcAft>
                <a:spcPts val="0"/>
              </a:spcAft>
              <a:buClrTx/>
              <a:buSzTx/>
              <a:buFontTx/>
              <a:buNone/>
              <a:tabLst/>
              <a:defRPr/>
            </a:pPr>
            <a:endParaRPr kumimoji="0" lang="en-US" sz="2812"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endParaRPr>
          </a:p>
          <a:p>
            <a:pPr marL="607129" marR="0" lvl="1" indent="-303565" algn="l" defTabSz="914400" rtl="0" eaLnBrk="1" fontAlgn="auto" latinLnBrk="0" hangingPunct="1">
              <a:lnSpc>
                <a:spcPts val="3936"/>
              </a:lnSpc>
              <a:spcBef>
                <a:spcPts val="0"/>
              </a:spcBef>
              <a:spcAft>
                <a:spcPts val="0"/>
              </a:spcAft>
              <a:buClrTx/>
              <a:buSzTx/>
              <a:buFont typeface="Arial"/>
              <a:buChar char="•"/>
              <a:tabLst/>
              <a:defRPr/>
            </a:pPr>
            <a:r>
              <a:rPr kumimoji="0" lang="en-US" sz="2812"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Raise awareness of the range of open spaces and variety of product available across the county, showcasing hidden gems and secret spots</a:t>
            </a:r>
          </a:p>
          <a:p>
            <a:pPr marL="0" marR="0" lvl="0" indent="0" algn="l" defTabSz="914400" rtl="0" eaLnBrk="1" fontAlgn="auto" latinLnBrk="0" hangingPunct="1">
              <a:lnSpc>
                <a:spcPts val="3936"/>
              </a:lnSpc>
              <a:spcBef>
                <a:spcPts val="0"/>
              </a:spcBef>
              <a:spcAft>
                <a:spcPts val="0"/>
              </a:spcAft>
              <a:buClrTx/>
              <a:buSzTx/>
              <a:buFontTx/>
              <a:buNone/>
              <a:tabLst/>
              <a:defRPr/>
            </a:pPr>
            <a:endParaRPr kumimoji="0" lang="en-US" sz="2812"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endParaRPr>
          </a:p>
          <a:p>
            <a:pPr marL="607129" marR="0" lvl="1" indent="-303565" algn="l" defTabSz="914400" rtl="0" eaLnBrk="1" fontAlgn="auto" latinLnBrk="0" hangingPunct="1">
              <a:lnSpc>
                <a:spcPts val="3936"/>
              </a:lnSpc>
              <a:spcBef>
                <a:spcPts val="0"/>
              </a:spcBef>
              <a:spcAft>
                <a:spcPts val="0"/>
              </a:spcAft>
              <a:buClrTx/>
              <a:buSzTx/>
              <a:buFont typeface="Arial"/>
              <a:buChar char="•"/>
              <a:tabLst/>
              <a:defRPr/>
            </a:pPr>
            <a:r>
              <a:rPr kumimoji="0" lang="en-US" sz="2812"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Build upon the Respect, Protect, Enjoy shared messaging to educate consumers, and encourage them to avoid crowded places, whilst providing guidance and safety information</a:t>
            </a:r>
          </a:p>
          <a:p>
            <a:pPr marL="0" marR="0" lvl="0" indent="0" algn="l" defTabSz="914400" rtl="0" eaLnBrk="1" fontAlgn="auto" latinLnBrk="0" hangingPunct="1">
              <a:lnSpc>
                <a:spcPts val="2952"/>
              </a:lnSpc>
              <a:spcBef>
                <a:spcPts val="0"/>
              </a:spcBef>
              <a:spcAft>
                <a:spcPts val="0"/>
              </a:spcAft>
              <a:buClrTx/>
              <a:buSzTx/>
              <a:buFontTx/>
              <a:buNone/>
              <a:tabLst/>
              <a:defRPr/>
            </a:pPr>
            <a:endParaRPr kumimoji="0" lang="en-US" sz="2812" b="0" i="0" u="none" strike="noStrike" kern="1200" cap="none" spc="0" normalizeH="0" baseline="0" noProof="0" dirty="0">
              <a:ln>
                <a:noFill/>
              </a:ln>
              <a:solidFill>
                <a:srgbClr val="FFFFFF"/>
              </a:solidFill>
              <a:effectLst/>
              <a:uLnTx/>
              <a:uFillTx/>
              <a:latin typeface="Abhaya Libre Regular"/>
              <a:ea typeface="+mn-ea"/>
              <a:cs typeface="+mn-cs"/>
            </a:endParaRPr>
          </a:p>
        </p:txBody>
      </p:sp>
      <p:pic>
        <p:nvPicPr>
          <p:cNvPr id="4" name="Picture 4"/>
          <p:cNvPicPr>
            <a:picLocks noChangeAspect="1"/>
          </p:cNvPicPr>
          <p:nvPr/>
        </p:nvPicPr>
        <p:blipFill>
          <a:blip r:embed="rId2"/>
          <a:srcRect r="3255"/>
          <a:stretch>
            <a:fillRect/>
          </a:stretch>
        </p:blipFill>
        <p:spPr>
          <a:xfrm>
            <a:off x="411854" y="755333"/>
            <a:ext cx="6469147" cy="3836588"/>
          </a:xfrm>
          <a:prstGeom prst="rect">
            <a:avLst/>
          </a:prstGeom>
        </p:spPr>
      </p:pic>
      <p:pic>
        <p:nvPicPr>
          <p:cNvPr id="5" name="Picture 5"/>
          <p:cNvPicPr>
            <a:picLocks noChangeAspect="1"/>
          </p:cNvPicPr>
          <p:nvPr/>
        </p:nvPicPr>
        <p:blipFill>
          <a:blip r:embed="rId3"/>
          <a:srcRect t="3089" r="3255" b="3089"/>
          <a:stretch>
            <a:fillRect/>
          </a:stretch>
        </p:blipFill>
        <p:spPr>
          <a:xfrm>
            <a:off x="411854" y="5357912"/>
            <a:ext cx="6469147" cy="4187649"/>
          </a:xfrm>
          <a:prstGeom prst="rect">
            <a:avLst/>
          </a:prstGeom>
        </p:spPr>
      </p:pic>
      <p:sp>
        <p:nvSpPr>
          <p:cNvPr id="6" name="TextBox 6"/>
          <p:cNvSpPr txBox="1"/>
          <p:nvPr/>
        </p:nvSpPr>
        <p:spPr>
          <a:xfrm>
            <a:off x="7216516" y="16404"/>
            <a:ext cx="2308484" cy="875240"/>
          </a:xfrm>
          <a:prstGeom prst="rect">
            <a:avLst/>
          </a:prstGeom>
        </p:spPr>
        <p:txBody>
          <a:bodyPr wrap="square" lIns="0" tIns="0" rIns="0" bIns="0" rtlCol="0" anchor="t">
            <a:spAutoFit/>
          </a:bodyPr>
          <a:lstStyle/>
          <a:p>
            <a:pPr marL="0" marR="0" lvl="0" indent="0" algn="l" defTabSz="914400" rtl="0" eaLnBrk="1" fontAlgn="auto" latinLnBrk="0" hangingPunct="1">
              <a:lnSpc>
                <a:spcPts val="6719"/>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What?</a:t>
            </a:r>
          </a:p>
        </p:txBody>
      </p:sp>
      <p:grpSp>
        <p:nvGrpSpPr>
          <p:cNvPr id="7" name="Group 7"/>
          <p:cNvGrpSpPr/>
          <p:nvPr/>
        </p:nvGrpSpPr>
        <p:grpSpPr>
          <a:xfrm rot="-10800000">
            <a:off x="9816634" y="7347380"/>
            <a:ext cx="6679614" cy="2703333"/>
            <a:chOff x="0" y="0"/>
            <a:chExt cx="2918460" cy="1181142"/>
          </a:xfrm>
        </p:grpSpPr>
        <p:sp>
          <p:nvSpPr>
            <p:cNvPr id="8" name="Freeform 8"/>
            <p:cNvSpPr/>
            <p:nvPr/>
          </p:nvSpPr>
          <p:spPr>
            <a:xfrm>
              <a:off x="12700" y="10160"/>
              <a:ext cx="2891790" cy="1158282"/>
            </a:xfrm>
            <a:custGeom>
              <a:avLst/>
              <a:gdLst/>
              <a:ahLst/>
              <a:cxnLst/>
              <a:rect l="l" t="t" r="r" b="b"/>
              <a:pathLst>
                <a:path w="2891790" h="1158282">
                  <a:moveTo>
                    <a:pt x="2821940" y="872782"/>
                  </a:moveTo>
                  <a:lnTo>
                    <a:pt x="2821940" y="1088432"/>
                  </a:lnTo>
                  <a:lnTo>
                    <a:pt x="69850" y="1088432"/>
                  </a:lnTo>
                  <a:lnTo>
                    <a:pt x="69850" y="69850"/>
                  </a:lnTo>
                  <a:lnTo>
                    <a:pt x="871220" y="69850"/>
                  </a:lnTo>
                  <a:lnTo>
                    <a:pt x="871220" y="57150"/>
                  </a:lnTo>
                  <a:lnTo>
                    <a:pt x="57150" y="57150"/>
                  </a:lnTo>
                  <a:lnTo>
                    <a:pt x="57150" y="1101132"/>
                  </a:lnTo>
                  <a:lnTo>
                    <a:pt x="2834640" y="1101132"/>
                  </a:lnTo>
                  <a:lnTo>
                    <a:pt x="2834640" y="57150"/>
                  </a:lnTo>
                  <a:lnTo>
                    <a:pt x="2020570" y="57150"/>
                  </a:lnTo>
                  <a:lnTo>
                    <a:pt x="2020570" y="69850"/>
                  </a:lnTo>
                  <a:lnTo>
                    <a:pt x="2821940" y="69850"/>
                  </a:lnTo>
                  <a:lnTo>
                    <a:pt x="2821940" y="872782"/>
                  </a:lnTo>
                  <a:close/>
                  <a:moveTo>
                    <a:pt x="2020570" y="0"/>
                  </a:moveTo>
                  <a:lnTo>
                    <a:pt x="2020570" y="12700"/>
                  </a:lnTo>
                  <a:lnTo>
                    <a:pt x="2879090" y="12700"/>
                  </a:lnTo>
                  <a:lnTo>
                    <a:pt x="2879090" y="1145582"/>
                  </a:lnTo>
                  <a:lnTo>
                    <a:pt x="12700" y="1145582"/>
                  </a:lnTo>
                  <a:lnTo>
                    <a:pt x="12700" y="12700"/>
                  </a:lnTo>
                  <a:lnTo>
                    <a:pt x="871220" y="12700"/>
                  </a:lnTo>
                  <a:lnTo>
                    <a:pt x="871220" y="0"/>
                  </a:lnTo>
                  <a:lnTo>
                    <a:pt x="0" y="0"/>
                  </a:lnTo>
                  <a:lnTo>
                    <a:pt x="0" y="1158282"/>
                  </a:lnTo>
                  <a:lnTo>
                    <a:pt x="2891790" y="1158282"/>
                  </a:lnTo>
                  <a:lnTo>
                    <a:pt x="2891790" y="0"/>
                  </a:lnTo>
                  <a:lnTo>
                    <a:pt x="2020570" y="0"/>
                  </a:lnTo>
                  <a:close/>
                </a:path>
              </a:pathLst>
            </a:custGeom>
            <a:solidFill>
              <a:srgbClr val="FBFFFF"/>
            </a:solidFill>
          </p:spPr>
        </p:sp>
      </p:grpSp>
      <p:pic>
        <p:nvPicPr>
          <p:cNvPr id="9" name="Picture 9"/>
          <p:cNvPicPr>
            <a:picLocks noChangeAspect="1"/>
          </p:cNvPicPr>
          <p:nvPr/>
        </p:nvPicPr>
        <p:blipFill>
          <a:blip r:embed="rId4"/>
          <a:srcRect/>
          <a:stretch>
            <a:fillRect/>
          </a:stretch>
        </p:blipFill>
        <p:spPr>
          <a:xfrm>
            <a:off x="10165504" y="7554329"/>
            <a:ext cx="569314" cy="432679"/>
          </a:xfrm>
          <a:prstGeom prst="rect">
            <a:avLst/>
          </a:prstGeom>
        </p:spPr>
      </p:pic>
      <p:pic>
        <p:nvPicPr>
          <p:cNvPr id="10" name="Picture 10"/>
          <p:cNvPicPr>
            <a:picLocks noChangeAspect="1"/>
          </p:cNvPicPr>
          <p:nvPr/>
        </p:nvPicPr>
        <p:blipFill>
          <a:blip r:embed="rId5"/>
          <a:srcRect/>
          <a:stretch>
            <a:fillRect/>
          </a:stretch>
        </p:blipFill>
        <p:spPr>
          <a:xfrm>
            <a:off x="15560407" y="9258300"/>
            <a:ext cx="595049" cy="464139"/>
          </a:xfrm>
          <a:prstGeom prst="rect">
            <a:avLst/>
          </a:prstGeom>
        </p:spPr>
      </p:pic>
      <p:sp>
        <p:nvSpPr>
          <p:cNvPr id="11" name="TextBox 11"/>
          <p:cNvSpPr txBox="1"/>
          <p:nvPr/>
        </p:nvSpPr>
        <p:spPr>
          <a:xfrm>
            <a:off x="11161730" y="7732568"/>
            <a:ext cx="4103723" cy="1818825"/>
          </a:xfrm>
          <a:prstGeom prst="rect">
            <a:avLst/>
          </a:prstGeom>
        </p:spPr>
        <p:txBody>
          <a:bodyPr lIns="0" tIns="0" rIns="0" bIns="0" rtlCol="0" anchor="t">
            <a:spAutoFit/>
          </a:bodyPr>
          <a:lstStyle/>
          <a:p>
            <a:pPr marL="0" marR="0" lvl="0" indent="0" algn="ctr" defTabSz="914400" rtl="0" eaLnBrk="1" fontAlgn="auto" latinLnBrk="0" hangingPunct="1">
              <a:lnSpc>
                <a:spcPts val="2940"/>
              </a:lnSpc>
              <a:spcBef>
                <a:spcPts val="0"/>
              </a:spcBef>
              <a:spcAft>
                <a:spcPts val="0"/>
              </a:spcAft>
              <a:buClrTx/>
              <a:buSzTx/>
              <a:buFontTx/>
              <a:buNone/>
              <a:tabLst/>
              <a:defRPr/>
            </a:pPr>
            <a:r>
              <a:rPr kumimoji="0" lang="en-US" sz="2100" b="1" i="1" u="none" strike="noStrike" kern="1200" cap="none" spc="0" normalizeH="0" baseline="0" noProof="0" dirty="0">
                <a:ln>
                  <a:noFill/>
                </a:ln>
                <a:solidFill>
                  <a:srgbClr val="FFFFFF"/>
                </a:solidFill>
                <a:effectLst/>
                <a:uLnTx/>
                <a:uFillTx/>
                <a:latin typeface="Open Sans Light Bold Italics"/>
                <a:ea typeface="+mn-ea"/>
                <a:cs typeface="+mn-cs"/>
              </a:rPr>
              <a:t>“Perceptions of crowds and whether an attraction is able to maintain social distancing is the current key determinant of a quick return” - ALVA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7443706" y="-230111"/>
            <a:ext cx="11146150" cy="10747221"/>
          </a:xfrm>
          <a:prstGeom prst="rect">
            <a:avLst/>
          </a:prstGeom>
          <a:solidFill>
            <a:srgbClr val="908EA5"/>
          </a:solidFill>
        </p:spPr>
      </p:sp>
      <p:sp>
        <p:nvSpPr>
          <p:cNvPr id="3" name="TextBox 3"/>
          <p:cNvSpPr txBox="1"/>
          <p:nvPr/>
        </p:nvSpPr>
        <p:spPr>
          <a:xfrm>
            <a:off x="7260057" y="1191427"/>
            <a:ext cx="11146150" cy="5164875"/>
          </a:xfrm>
          <a:prstGeom prst="rect">
            <a:avLst/>
          </a:prstGeom>
        </p:spPr>
        <p:txBody>
          <a:bodyPr wrap="square" lIns="0" tIns="0" rIns="0" bIns="0" rtlCol="0" anchor="t">
            <a:spAutoFit/>
          </a:bodyPr>
          <a:lstStyle/>
          <a:p>
            <a:pPr marL="690880" marR="0" lvl="1" indent="-345440" algn="l" defTabSz="914400" rtl="0" eaLnBrk="1" fontAlgn="auto" latinLnBrk="0" hangingPunct="1">
              <a:lnSpc>
                <a:spcPts val="4480"/>
              </a:lnSpc>
              <a:spcBef>
                <a:spcPts val="0"/>
              </a:spcBef>
              <a:spcAft>
                <a:spcPts val="0"/>
              </a:spcAft>
              <a:buClrTx/>
              <a:buSzTx/>
              <a:buFont typeface="Arial"/>
              <a:buChar char="•"/>
              <a:tabLst/>
              <a:defRPr/>
            </a:pPr>
            <a:r>
              <a:rPr kumimoji="0" lang="en-US" sz="3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Help rebuild the county’s visitor economy</a:t>
            </a:r>
          </a:p>
          <a:p>
            <a:pPr marL="0" marR="0" lvl="0" indent="0" algn="l" defTabSz="914400" rtl="0" eaLnBrk="1" fontAlgn="auto" latinLnBrk="0" hangingPunct="1">
              <a:lnSpc>
                <a:spcPts val="448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endParaRPr>
          </a:p>
          <a:p>
            <a:pPr marL="690880" marR="0" lvl="1" indent="-345440" algn="l" defTabSz="914400" rtl="0" eaLnBrk="1" fontAlgn="auto" latinLnBrk="0" hangingPunct="1">
              <a:lnSpc>
                <a:spcPts val="4480"/>
              </a:lnSpc>
              <a:spcBef>
                <a:spcPts val="0"/>
              </a:spcBef>
              <a:spcAft>
                <a:spcPts val="0"/>
              </a:spcAft>
              <a:buClrTx/>
              <a:buSzTx/>
              <a:buFont typeface="Arial"/>
              <a:buChar char="•"/>
              <a:tabLst/>
              <a:defRPr/>
            </a:pPr>
            <a:r>
              <a:rPr kumimoji="0" lang="en-US" sz="3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Support Kent’s tourism sector, allowing the county’s destinations and businesses to be part of a wider message and promotion</a:t>
            </a:r>
          </a:p>
          <a:p>
            <a:pPr marL="0" marR="0" lvl="0" indent="0" algn="l" defTabSz="914400" rtl="0" eaLnBrk="1" fontAlgn="auto" latinLnBrk="0" hangingPunct="1">
              <a:lnSpc>
                <a:spcPts val="448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endParaRPr>
          </a:p>
          <a:p>
            <a:pPr marL="690880" marR="0" lvl="1" indent="-345440" algn="l" defTabSz="914400" rtl="0" eaLnBrk="1" fontAlgn="auto" latinLnBrk="0" hangingPunct="1">
              <a:lnSpc>
                <a:spcPts val="4480"/>
              </a:lnSpc>
              <a:spcBef>
                <a:spcPts val="0"/>
              </a:spcBef>
              <a:spcAft>
                <a:spcPts val="0"/>
              </a:spcAft>
              <a:buClrTx/>
              <a:buSzTx/>
              <a:buFont typeface="Arial"/>
              <a:buChar char="•"/>
              <a:tabLst/>
              <a:defRPr/>
            </a:pPr>
            <a:r>
              <a:rPr kumimoji="0" lang="en-US" sz="3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A flexible campaign that can adapt in-line with evolving Government guidelines. This will ensure support for businesses that are yet to re-open (accommodation providers, indoor attractions, and wider hospitality businesses) </a:t>
            </a:r>
          </a:p>
        </p:txBody>
      </p:sp>
      <p:pic>
        <p:nvPicPr>
          <p:cNvPr id="4" name="Picture 4"/>
          <p:cNvPicPr>
            <a:picLocks noChangeAspect="1"/>
          </p:cNvPicPr>
          <p:nvPr/>
        </p:nvPicPr>
        <p:blipFill>
          <a:blip r:embed="rId2"/>
          <a:srcRect l="980" r="980"/>
          <a:stretch>
            <a:fillRect/>
          </a:stretch>
        </p:blipFill>
        <p:spPr>
          <a:xfrm>
            <a:off x="411854" y="755333"/>
            <a:ext cx="6686864" cy="3836588"/>
          </a:xfrm>
          <a:prstGeom prst="rect">
            <a:avLst/>
          </a:prstGeom>
        </p:spPr>
      </p:pic>
      <p:pic>
        <p:nvPicPr>
          <p:cNvPr id="5" name="Picture 5"/>
          <p:cNvPicPr>
            <a:picLocks noChangeAspect="1"/>
          </p:cNvPicPr>
          <p:nvPr/>
        </p:nvPicPr>
        <p:blipFill>
          <a:blip r:embed="rId3"/>
          <a:srcRect t="3001" b="3001"/>
          <a:stretch>
            <a:fillRect/>
          </a:stretch>
        </p:blipFill>
        <p:spPr>
          <a:xfrm>
            <a:off x="411854" y="5357912"/>
            <a:ext cx="6686864" cy="4187649"/>
          </a:xfrm>
          <a:prstGeom prst="rect">
            <a:avLst/>
          </a:prstGeom>
        </p:spPr>
      </p:pic>
      <p:sp>
        <p:nvSpPr>
          <p:cNvPr id="6" name="TextBox 6"/>
          <p:cNvSpPr txBox="1"/>
          <p:nvPr/>
        </p:nvSpPr>
        <p:spPr>
          <a:xfrm>
            <a:off x="7912758" y="43038"/>
            <a:ext cx="2145420" cy="875240"/>
          </a:xfrm>
          <a:prstGeom prst="rect">
            <a:avLst/>
          </a:prstGeom>
        </p:spPr>
        <p:txBody>
          <a:bodyPr wrap="square" lIns="0" tIns="0" rIns="0" bIns="0" rtlCol="0" anchor="t">
            <a:spAutoFit/>
          </a:bodyPr>
          <a:lstStyle/>
          <a:p>
            <a:pPr marL="0" marR="0" lvl="0" indent="0" algn="l" defTabSz="914400" rtl="0" eaLnBrk="1" fontAlgn="auto" latinLnBrk="0" hangingPunct="1">
              <a:lnSpc>
                <a:spcPts val="6719"/>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What?</a:t>
            </a:r>
          </a:p>
        </p:txBody>
      </p:sp>
      <p:grpSp>
        <p:nvGrpSpPr>
          <p:cNvPr id="7" name="Group 7"/>
          <p:cNvGrpSpPr/>
          <p:nvPr/>
        </p:nvGrpSpPr>
        <p:grpSpPr>
          <a:xfrm rot="-10800000">
            <a:off x="8981902" y="6967350"/>
            <a:ext cx="7173082" cy="2980981"/>
            <a:chOff x="0" y="0"/>
            <a:chExt cx="2918460" cy="1212850"/>
          </a:xfrm>
        </p:grpSpPr>
        <p:sp>
          <p:nvSpPr>
            <p:cNvPr id="8" name="Freeform 8"/>
            <p:cNvSpPr/>
            <p:nvPr/>
          </p:nvSpPr>
          <p:spPr>
            <a:xfrm>
              <a:off x="12700" y="10160"/>
              <a:ext cx="2891790" cy="1189990"/>
            </a:xfrm>
            <a:custGeom>
              <a:avLst/>
              <a:gdLst/>
              <a:ahLst/>
              <a:cxnLst/>
              <a:rect l="l" t="t" r="r" b="b"/>
              <a:pathLst>
                <a:path w="2891790" h="1189990">
                  <a:moveTo>
                    <a:pt x="2821940" y="901700"/>
                  </a:moveTo>
                  <a:lnTo>
                    <a:pt x="2821940" y="1120140"/>
                  </a:lnTo>
                  <a:lnTo>
                    <a:pt x="69850" y="1120140"/>
                  </a:lnTo>
                  <a:lnTo>
                    <a:pt x="69850" y="69850"/>
                  </a:lnTo>
                  <a:lnTo>
                    <a:pt x="871220" y="69850"/>
                  </a:lnTo>
                  <a:lnTo>
                    <a:pt x="871220" y="57150"/>
                  </a:lnTo>
                  <a:lnTo>
                    <a:pt x="57150" y="57150"/>
                  </a:lnTo>
                  <a:lnTo>
                    <a:pt x="57150" y="1132840"/>
                  </a:lnTo>
                  <a:lnTo>
                    <a:pt x="2834640" y="1132840"/>
                  </a:lnTo>
                  <a:lnTo>
                    <a:pt x="2834640" y="57150"/>
                  </a:lnTo>
                  <a:lnTo>
                    <a:pt x="2020570" y="57150"/>
                  </a:lnTo>
                  <a:lnTo>
                    <a:pt x="2020570" y="69850"/>
                  </a:lnTo>
                  <a:lnTo>
                    <a:pt x="2821940" y="69850"/>
                  </a:lnTo>
                  <a:lnTo>
                    <a:pt x="2821940" y="901700"/>
                  </a:lnTo>
                  <a:close/>
                  <a:moveTo>
                    <a:pt x="2020570" y="0"/>
                  </a:moveTo>
                  <a:lnTo>
                    <a:pt x="2020570" y="12700"/>
                  </a:lnTo>
                  <a:lnTo>
                    <a:pt x="2879090" y="12700"/>
                  </a:lnTo>
                  <a:lnTo>
                    <a:pt x="2879090" y="1177290"/>
                  </a:lnTo>
                  <a:lnTo>
                    <a:pt x="12700" y="1177290"/>
                  </a:lnTo>
                  <a:lnTo>
                    <a:pt x="12700" y="12700"/>
                  </a:lnTo>
                  <a:lnTo>
                    <a:pt x="871220" y="12700"/>
                  </a:lnTo>
                  <a:lnTo>
                    <a:pt x="871220" y="0"/>
                  </a:lnTo>
                  <a:lnTo>
                    <a:pt x="0" y="0"/>
                  </a:lnTo>
                  <a:lnTo>
                    <a:pt x="0" y="1189990"/>
                  </a:lnTo>
                  <a:lnTo>
                    <a:pt x="2891790" y="1189990"/>
                  </a:lnTo>
                  <a:lnTo>
                    <a:pt x="2891790" y="0"/>
                  </a:lnTo>
                  <a:lnTo>
                    <a:pt x="2020570" y="0"/>
                  </a:lnTo>
                  <a:close/>
                </a:path>
              </a:pathLst>
            </a:custGeom>
            <a:solidFill>
              <a:srgbClr val="FBFFFF"/>
            </a:solidFill>
          </p:spPr>
        </p:sp>
      </p:grpSp>
      <p:sp>
        <p:nvSpPr>
          <p:cNvPr id="9" name="TextBox 9"/>
          <p:cNvSpPr txBox="1"/>
          <p:nvPr/>
        </p:nvSpPr>
        <p:spPr>
          <a:xfrm>
            <a:off x="10241828" y="7474918"/>
            <a:ext cx="4897074" cy="1836528"/>
          </a:xfrm>
          <a:prstGeom prst="rect">
            <a:avLst/>
          </a:prstGeom>
        </p:spPr>
        <p:txBody>
          <a:bodyPr wrap="square" lIns="0" tIns="0" rIns="0" bIns="0" rtlCol="0" anchor="t">
            <a:spAutoFit/>
          </a:bodyPr>
          <a:lstStyle/>
          <a:p>
            <a:pPr marL="0" marR="0" lvl="0" indent="0" algn="ctr" defTabSz="914400" rtl="0" eaLnBrk="1" fontAlgn="auto" latinLnBrk="0" hangingPunct="1">
              <a:lnSpc>
                <a:spcPts val="294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uLnTx/>
                <a:uFillTx/>
                <a:latin typeface="Open Sans Light Bold Italics"/>
                <a:ea typeface="+mn-ea"/>
                <a:cs typeface="+mn-cs"/>
              </a:rPr>
              <a:t>“For visits up to September, coastal/seaside towns and countryside or village (both 32%) are the preferred destination types” - Visit England</a:t>
            </a:r>
          </a:p>
        </p:txBody>
      </p:sp>
      <p:pic>
        <p:nvPicPr>
          <p:cNvPr id="10" name="Picture 10"/>
          <p:cNvPicPr>
            <a:picLocks noChangeAspect="1"/>
          </p:cNvPicPr>
          <p:nvPr/>
        </p:nvPicPr>
        <p:blipFill>
          <a:blip r:embed="rId4"/>
          <a:srcRect/>
          <a:stretch>
            <a:fillRect/>
          </a:stretch>
        </p:blipFill>
        <p:spPr>
          <a:xfrm>
            <a:off x="15138902" y="9081422"/>
            <a:ext cx="595049" cy="464139"/>
          </a:xfrm>
          <a:prstGeom prst="rect">
            <a:avLst/>
          </a:prstGeom>
        </p:spPr>
      </p:pic>
      <p:pic>
        <p:nvPicPr>
          <p:cNvPr id="11" name="Picture 11"/>
          <p:cNvPicPr>
            <a:picLocks noChangeAspect="1"/>
          </p:cNvPicPr>
          <p:nvPr/>
        </p:nvPicPr>
        <p:blipFill>
          <a:blip r:embed="rId5"/>
          <a:srcRect/>
          <a:stretch>
            <a:fillRect/>
          </a:stretch>
        </p:blipFill>
        <p:spPr>
          <a:xfrm>
            <a:off x="9362369" y="7345111"/>
            <a:ext cx="569314" cy="4326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3" name="AutoShape 3"/>
          <p:cNvSpPr/>
          <p:nvPr/>
        </p:nvSpPr>
        <p:spPr>
          <a:xfrm>
            <a:off x="21424" y="0"/>
            <a:ext cx="9716850" cy="10287000"/>
          </a:xfrm>
          <a:prstGeom prst="rect">
            <a:avLst/>
          </a:prstGeom>
          <a:solidFill>
            <a:srgbClr val="908EA5"/>
          </a:solidFill>
        </p:spPr>
      </p:sp>
      <p:sp>
        <p:nvSpPr>
          <p:cNvPr id="4" name="TextBox 4"/>
          <p:cNvSpPr txBox="1"/>
          <p:nvPr/>
        </p:nvSpPr>
        <p:spPr>
          <a:xfrm>
            <a:off x="838200" y="2392632"/>
            <a:ext cx="7766048" cy="6783908"/>
          </a:xfrm>
          <a:prstGeom prst="rect">
            <a:avLst/>
          </a:prstGeom>
        </p:spPr>
        <p:txBody>
          <a:bodyPr wrap="square"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Key elements will include: </a:t>
            </a:r>
          </a:p>
          <a:p>
            <a:pPr marL="0" marR="0" lvl="0" indent="0" algn="l" defTabSz="914400" rtl="0" eaLnBrk="1" fontAlgn="auto" latinLnBrk="0" hangingPunct="1">
              <a:lnSpc>
                <a:spcPts val="448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endParaRPr>
          </a:p>
          <a:p>
            <a:pPr marL="690880" marR="0" lvl="1" indent="-345440" algn="l" defTabSz="914400" rtl="0" eaLnBrk="1" fontAlgn="auto" latinLnBrk="0" hangingPunct="1">
              <a:lnSpc>
                <a:spcPts val="448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A short, inspirational video composed of striking imagery and a verbal narrative, telling a compelling story with lasting visual impact</a:t>
            </a:r>
          </a:p>
          <a:p>
            <a:pPr marL="0" marR="0" lvl="0" indent="0" algn="l" defTabSz="914400" rtl="0" eaLnBrk="1" fontAlgn="auto" latinLnBrk="0" hangingPunct="1">
              <a:lnSpc>
                <a:spcPts val="448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endParaRPr>
          </a:p>
          <a:p>
            <a:pPr marL="690880" marR="0" lvl="1" indent="-345440" algn="l" defTabSz="914400" rtl="0" eaLnBrk="1" fontAlgn="auto" latinLnBrk="0" hangingPunct="1">
              <a:lnSpc>
                <a:spcPts val="448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A range of complementary content including features, social media and press activity. </a:t>
            </a:r>
          </a:p>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bhaya Libre Regular"/>
              <a:ea typeface="+mn-ea"/>
              <a:cs typeface="+mn-cs"/>
            </a:endParaRPr>
          </a:p>
        </p:txBody>
      </p:sp>
      <p:pic>
        <p:nvPicPr>
          <p:cNvPr id="5" name="Picture 5"/>
          <p:cNvPicPr>
            <a:picLocks noChangeAspect="1"/>
          </p:cNvPicPr>
          <p:nvPr/>
        </p:nvPicPr>
        <p:blipFill>
          <a:blip r:embed="rId2"/>
          <a:srcRect t="1541" b="1541"/>
          <a:stretch>
            <a:fillRect/>
          </a:stretch>
        </p:blipFill>
        <p:spPr>
          <a:xfrm>
            <a:off x="9716850" y="0"/>
            <a:ext cx="8571150" cy="10287000"/>
          </a:xfrm>
          <a:prstGeom prst="rect">
            <a:avLst/>
          </a:prstGeom>
        </p:spPr>
      </p:pic>
      <p:sp>
        <p:nvSpPr>
          <p:cNvPr id="6" name="TextBox 6"/>
          <p:cNvSpPr txBox="1"/>
          <p:nvPr/>
        </p:nvSpPr>
        <p:spPr>
          <a:xfrm>
            <a:off x="685800" y="758696"/>
            <a:ext cx="1761472" cy="875240"/>
          </a:xfrm>
          <a:prstGeom prst="rect">
            <a:avLst/>
          </a:prstGeom>
        </p:spPr>
        <p:txBody>
          <a:bodyPr wrap="square" lIns="0" tIns="0" rIns="0" bIns="0" rtlCol="0" anchor="t">
            <a:spAutoFit/>
          </a:bodyPr>
          <a:lstStyle/>
          <a:p>
            <a:pPr marL="0" marR="0" lvl="0" indent="0" algn="l" defTabSz="914400" rtl="0" eaLnBrk="1" fontAlgn="auto" latinLnBrk="0" hangingPunct="1">
              <a:lnSpc>
                <a:spcPts val="6719"/>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How?</a:t>
            </a:r>
          </a:p>
        </p:txBody>
      </p:sp>
      <p:grpSp>
        <p:nvGrpSpPr>
          <p:cNvPr id="7" name="Group 7"/>
          <p:cNvGrpSpPr/>
          <p:nvPr/>
        </p:nvGrpSpPr>
        <p:grpSpPr>
          <a:xfrm rot="-10800000">
            <a:off x="11095518" y="6940777"/>
            <a:ext cx="6071440" cy="2523161"/>
            <a:chOff x="0" y="0"/>
            <a:chExt cx="2918460" cy="1212850"/>
          </a:xfrm>
        </p:grpSpPr>
        <p:sp>
          <p:nvSpPr>
            <p:cNvPr id="8" name="Freeform 8"/>
            <p:cNvSpPr/>
            <p:nvPr/>
          </p:nvSpPr>
          <p:spPr>
            <a:xfrm>
              <a:off x="12700" y="10160"/>
              <a:ext cx="2891790" cy="1189990"/>
            </a:xfrm>
            <a:custGeom>
              <a:avLst/>
              <a:gdLst/>
              <a:ahLst/>
              <a:cxnLst/>
              <a:rect l="l" t="t" r="r" b="b"/>
              <a:pathLst>
                <a:path w="2891790" h="1189990">
                  <a:moveTo>
                    <a:pt x="2821940" y="901700"/>
                  </a:moveTo>
                  <a:lnTo>
                    <a:pt x="2821940" y="1120140"/>
                  </a:lnTo>
                  <a:lnTo>
                    <a:pt x="69850" y="1120140"/>
                  </a:lnTo>
                  <a:lnTo>
                    <a:pt x="69850" y="69850"/>
                  </a:lnTo>
                  <a:lnTo>
                    <a:pt x="871220" y="69850"/>
                  </a:lnTo>
                  <a:lnTo>
                    <a:pt x="871220" y="57150"/>
                  </a:lnTo>
                  <a:lnTo>
                    <a:pt x="57150" y="57150"/>
                  </a:lnTo>
                  <a:lnTo>
                    <a:pt x="57150" y="1132840"/>
                  </a:lnTo>
                  <a:lnTo>
                    <a:pt x="2834640" y="1132840"/>
                  </a:lnTo>
                  <a:lnTo>
                    <a:pt x="2834640" y="57150"/>
                  </a:lnTo>
                  <a:lnTo>
                    <a:pt x="2020570" y="57150"/>
                  </a:lnTo>
                  <a:lnTo>
                    <a:pt x="2020570" y="69850"/>
                  </a:lnTo>
                  <a:lnTo>
                    <a:pt x="2821940" y="69850"/>
                  </a:lnTo>
                  <a:lnTo>
                    <a:pt x="2821940" y="901700"/>
                  </a:lnTo>
                  <a:close/>
                  <a:moveTo>
                    <a:pt x="2020570" y="0"/>
                  </a:moveTo>
                  <a:lnTo>
                    <a:pt x="2020570" y="12700"/>
                  </a:lnTo>
                  <a:lnTo>
                    <a:pt x="2879090" y="12700"/>
                  </a:lnTo>
                  <a:lnTo>
                    <a:pt x="2879090" y="1177290"/>
                  </a:lnTo>
                  <a:lnTo>
                    <a:pt x="12700" y="1177290"/>
                  </a:lnTo>
                  <a:lnTo>
                    <a:pt x="12700" y="12700"/>
                  </a:lnTo>
                  <a:lnTo>
                    <a:pt x="871220" y="12700"/>
                  </a:lnTo>
                  <a:lnTo>
                    <a:pt x="871220" y="0"/>
                  </a:lnTo>
                  <a:lnTo>
                    <a:pt x="0" y="0"/>
                  </a:lnTo>
                  <a:lnTo>
                    <a:pt x="0" y="1189990"/>
                  </a:lnTo>
                  <a:lnTo>
                    <a:pt x="2891790" y="1189990"/>
                  </a:lnTo>
                  <a:lnTo>
                    <a:pt x="2891790" y="0"/>
                  </a:lnTo>
                  <a:lnTo>
                    <a:pt x="2020570" y="0"/>
                  </a:lnTo>
                  <a:close/>
                </a:path>
              </a:pathLst>
            </a:custGeom>
            <a:solidFill>
              <a:srgbClr val="FBFFFF"/>
            </a:solidFill>
          </p:spPr>
        </p:sp>
      </p:grpSp>
      <p:sp>
        <p:nvSpPr>
          <p:cNvPr id="9" name="TextBox 9"/>
          <p:cNvSpPr txBox="1"/>
          <p:nvPr/>
        </p:nvSpPr>
        <p:spPr>
          <a:xfrm>
            <a:off x="12232721" y="7307318"/>
            <a:ext cx="4065333" cy="1795363"/>
          </a:xfrm>
          <a:prstGeom prst="rect">
            <a:avLst/>
          </a:prstGeom>
        </p:spPr>
        <p:txBody>
          <a:bodyPr lIns="0" tIns="0" rIns="0" bIns="0" rtlCol="0" anchor="t">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BFFFF"/>
                </a:solidFill>
                <a:effectLst/>
                <a:uLnTx/>
                <a:uFillTx/>
                <a:latin typeface="Open Sans Light Bold Italics"/>
                <a:ea typeface="+mn-ea"/>
                <a:cs typeface="+mn-cs"/>
              </a:rPr>
              <a:t>"</a:t>
            </a:r>
            <a:r>
              <a:rPr kumimoji="0" lang="en-US" sz="2400" b="1" i="1" u="none" strike="noStrike" kern="1200" cap="none" spc="0" normalizeH="0" baseline="0" noProof="0" dirty="0" err="1">
                <a:ln>
                  <a:noFill/>
                </a:ln>
                <a:solidFill>
                  <a:srgbClr val="FBFFFF"/>
                </a:solidFill>
                <a:effectLst/>
                <a:uLnTx/>
                <a:uFillTx/>
                <a:latin typeface="Open Sans Light Bold Italics"/>
                <a:ea typeface="+mn-ea"/>
                <a:cs typeface="+mn-cs"/>
              </a:rPr>
              <a:t>Travellers</a:t>
            </a:r>
            <a:r>
              <a:rPr kumimoji="0" lang="en-US" sz="2400" b="1" i="1" u="none" strike="noStrike" kern="1200" cap="none" spc="0" normalizeH="0" baseline="0" noProof="0" dirty="0">
                <a:ln>
                  <a:noFill/>
                </a:ln>
                <a:solidFill>
                  <a:srgbClr val="FBFFFF"/>
                </a:solidFill>
                <a:effectLst/>
                <a:uLnTx/>
                <a:uFillTx/>
                <a:latin typeface="Open Sans Light Bold Italics"/>
                <a:ea typeface="+mn-ea"/>
                <a:cs typeface="+mn-cs"/>
              </a:rPr>
              <a:t> are increasingly turning to videos to research what they’re going to get before they purchase" - Google</a:t>
            </a:r>
          </a:p>
        </p:txBody>
      </p:sp>
      <p:pic>
        <p:nvPicPr>
          <p:cNvPr id="10" name="Picture 10"/>
          <p:cNvPicPr>
            <a:picLocks noChangeAspect="1"/>
          </p:cNvPicPr>
          <p:nvPr/>
        </p:nvPicPr>
        <p:blipFill>
          <a:blip r:embed="rId3"/>
          <a:srcRect/>
          <a:stretch>
            <a:fillRect/>
          </a:stretch>
        </p:blipFill>
        <p:spPr>
          <a:xfrm>
            <a:off x="16298054" y="8642165"/>
            <a:ext cx="595049" cy="464139"/>
          </a:xfrm>
          <a:prstGeom prst="rect">
            <a:avLst/>
          </a:prstGeom>
        </p:spPr>
      </p:pic>
      <p:pic>
        <p:nvPicPr>
          <p:cNvPr id="11" name="Picture 11"/>
          <p:cNvPicPr>
            <a:picLocks noChangeAspect="1"/>
          </p:cNvPicPr>
          <p:nvPr/>
        </p:nvPicPr>
        <p:blipFill>
          <a:blip r:embed="rId4"/>
          <a:srcRect/>
          <a:stretch>
            <a:fillRect/>
          </a:stretch>
        </p:blipFill>
        <p:spPr>
          <a:xfrm>
            <a:off x="11353015" y="7209258"/>
            <a:ext cx="569314" cy="4326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7405528" y="-230111"/>
            <a:ext cx="10882471" cy="10747221"/>
          </a:xfrm>
          <a:prstGeom prst="rect">
            <a:avLst/>
          </a:prstGeom>
          <a:solidFill>
            <a:srgbClr val="908EA5"/>
          </a:solidFill>
        </p:spPr>
      </p:sp>
      <p:sp>
        <p:nvSpPr>
          <p:cNvPr id="3" name="TextBox 3"/>
          <p:cNvSpPr txBox="1"/>
          <p:nvPr/>
        </p:nvSpPr>
        <p:spPr>
          <a:xfrm>
            <a:off x="8072279" y="1635503"/>
            <a:ext cx="9548971" cy="5629746"/>
          </a:xfrm>
          <a:prstGeom prst="rect">
            <a:avLst/>
          </a:prstGeom>
        </p:spPr>
        <p:txBody>
          <a:bodyPr lIns="0" tIns="0" rIns="0" bIns="0" rtlCol="0" anchor="t">
            <a:spAutoFit/>
          </a:bodyPr>
          <a:lstStyle/>
          <a:p>
            <a:pPr marL="690880" marR="0" lvl="1" indent="-345440" algn="l" defTabSz="914400" rtl="0" eaLnBrk="1" fontAlgn="auto" latinLnBrk="0" hangingPunct="1">
              <a:lnSpc>
                <a:spcPts val="4480"/>
              </a:lnSpc>
              <a:spcBef>
                <a:spcPts val="0"/>
              </a:spcBef>
              <a:spcAft>
                <a:spcPts val="0"/>
              </a:spcAft>
              <a:buClrTx/>
              <a:buSzTx/>
              <a:buFont typeface="Arial"/>
              <a:buChar char="•"/>
              <a:tabLst/>
              <a:defRPr/>
            </a:pPr>
            <a:r>
              <a:rPr kumimoji="0" lang="en-US" sz="3600" b="0" i="0" u="none" strike="noStrike" kern="1200" cap="none" spc="0" normalizeH="0" baseline="0" noProof="0" dirty="0" err="1">
                <a:ln>
                  <a:noFill/>
                </a:ln>
                <a:solidFill>
                  <a:srgbClr val="FFFFFF"/>
                </a:solidFill>
                <a:effectLst/>
                <a:uLnTx/>
                <a:uFillTx/>
                <a:latin typeface="Abhaya Libre Regular Bold" panose="020B0604020202020204" charset="0"/>
                <a:cs typeface="Abhaya Libre Regular Bold" panose="020B0604020202020204" charset="0"/>
              </a:rPr>
              <a:t>Teads</a:t>
            </a:r>
            <a:r>
              <a:rPr kumimoji="0" lang="en-US" sz="36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 - highly targeted video seeding activity</a:t>
            </a:r>
          </a:p>
          <a:p>
            <a:pPr marL="0" marR="0" lvl="0" indent="0" algn="l" defTabSz="914400" rtl="0" eaLnBrk="1" fontAlgn="auto" latinLnBrk="0" hangingPunct="1">
              <a:lnSpc>
                <a:spcPts val="448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endParaRPr>
          </a:p>
          <a:p>
            <a:pPr marL="690880" marR="0" lvl="1" indent="-345440" algn="l" defTabSz="914400" rtl="0" eaLnBrk="1" fontAlgn="auto" latinLnBrk="0" hangingPunct="1">
              <a:lnSpc>
                <a:spcPts val="4480"/>
              </a:lnSpc>
              <a:spcBef>
                <a:spcPts val="0"/>
              </a:spcBef>
              <a:spcAft>
                <a:spcPts val="0"/>
              </a:spcAft>
              <a:buClrTx/>
              <a:buSzTx/>
              <a:buFont typeface="Arial"/>
              <a:buChar char="•"/>
              <a:tabLst/>
              <a:defRPr/>
            </a:pPr>
            <a:r>
              <a:rPr kumimoji="0" lang="en-US" sz="36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Radio advertising -  88% of the population tuning into radio every week in the UK</a:t>
            </a:r>
          </a:p>
          <a:p>
            <a:pPr marL="0" marR="0" lvl="0" indent="0" algn="l" defTabSz="914400" rtl="0" eaLnBrk="1" fontAlgn="auto" latinLnBrk="0" hangingPunct="1">
              <a:lnSpc>
                <a:spcPts val="448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endParaRPr>
          </a:p>
          <a:p>
            <a:pPr marL="690880" marR="0" lvl="1" indent="-345440" algn="l" defTabSz="914400" rtl="0" eaLnBrk="1" fontAlgn="auto" latinLnBrk="0" hangingPunct="1">
              <a:lnSpc>
                <a:spcPts val="4480"/>
              </a:lnSpc>
              <a:spcBef>
                <a:spcPts val="0"/>
              </a:spcBef>
              <a:spcAft>
                <a:spcPts val="0"/>
              </a:spcAft>
              <a:buClrTx/>
              <a:buSzTx/>
              <a:buFont typeface="Arial"/>
              <a:buChar char="•"/>
              <a:tabLst/>
              <a:defRPr/>
            </a:pPr>
            <a:r>
              <a:rPr kumimoji="0" lang="en-US" sz="36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Paid search - a geo-targeted PPC campaign</a:t>
            </a:r>
          </a:p>
          <a:p>
            <a:pPr marL="0" marR="0" lvl="0" indent="0" algn="l" defTabSz="914400" rtl="0" eaLnBrk="1" fontAlgn="auto" latinLnBrk="0" hangingPunct="1">
              <a:lnSpc>
                <a:spcPts val="448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endParaRPr>
          </a:p>
          <a:p>
            <a:pPr marL="690880" marR="0" lvl="1" indent="-345440" algn="l" defTabSz="914400" rtl="0" eaLnBrk="1" fontAlgn="auto" latinLnBrk="0" hangingPunct="1">
              <a:lnSpc>
                <a:spcPts val="4480"/>
              </a:lnSpc>
              <a:spcBef>
                <a:spcPts val="0"/>
              </a:spcBef>
              <a:spcAft>
                <a:spcPts val="0"/>
              </a:spcAft>
              <a:buClrTx/>
              <a:buSzTx/>
              <a:buFont typeface="Arial"/>
              <a:buChar char="•"/>
              <a:tabLst/>
              <a:defRPr/>
            </a:pPr>
            <a:r>
              <a:rPr kumimoji="0" lang="en-US" sz="36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Paid social - highly targeted visual adverts across Instagram and Facebook</a:t>
            </a:r>
          </a:p>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bhaya Libre Regular"/>
              <a:ea typeface="+mn-ea"/>
              <a:cs typeface="+mn-cs"/>
            </a:endParaRPr>
          </a:p>
        </p:txBody>
      </p:sp>
      <p:sp>
        <p:nvSpPr>
          <p:cNvPr id="4" name="TextBox 4"/>
          <p:cNvSpPr txBox="1"/>
          <p:nvPr/>
        </p:nvSpPr>
        <p:spPr>
          <a:xfrm>
            <a:off x="8039353" y="331470"/>
            <a:ext cx="9614823" cy="875240"/>
          </a:xfrm>
          <a:prstGeom prst="rect">
            <a:avLst/>
          </a:prstGeom>
        </p:spPr>
        <p:txBody>
          <a:bodyPr lIns="0" tIns="0" rIns="0" bIns="0" rtlCol="0" anchor="t">
            <a:spAutoFit/>
          </a:bodyPr>
          <a:lstStyle/>
          <a:p>
            <a:pPr marL="0" marR="0" lvl="0" indent="0" algn="l" defTabSz="914400" rtl="0" eaLnBrk="1" fontAlgn="auto" latinLnBrk="0" hangingPunct="1">
              <a:lnSpc>
                <a:spcPts val="6719"/>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How?</a:t>
            </a:r>
          </a:p>
        </p:txBody>
      </p:sp>
      <p:pic>
        <p:nvPicPr>
          <p:cNvPr id="5" name="Picture 5"/>
          <p:cNvPicPr>
            <a:picLocks noChangeAspect="1"/>
          </p:cNvPicPr>
          <p:nvPr/>
        </p:nvPicPr>
        <p:blipFill>
          <a:blip r:embed="rId2"/>
          <a:srcRect l="22552" r="30157"/>
          <a:stretch>
            <a:fillRect/>
          </a:stretch>
        </p:blipFill>
        <p:spPr>
          <a:xfrm>
            <a:off x="541730" y="561755"/>
            <a:ext cx="6498097" cy="9163491"/>
          </a:xfrm>
          <a:prstGeom prst="rect">
            <a:avLst/>
          </a:prstGeom>
        </p:spPr>
      </p:pic>
      <p:sp>
        <p:nvSpPr>
          <p:cNvPr id="6" name="TextBox 6"/>
          <p:cNvSpPr txBox="1"/>
          <p:nvPr/>
        </p:nvSpPr>
        <p:spPr>
          <a:xfrm>
            <a:off x="8105205" y="7689695"/>
            <a:ext cx="9548971" cy="1923604"/>
          </a:xfrm>
          <a:prstGeom prst="rect">
            <a:avLst/>
          </a:prstGeom>
        </p:spPr>
        <p:txBody>
          <a:bodyPr wrap="square" lIns="0" tIns="0" rIns="0" bIns="0" rtlCol="0" anchor="t">
            <a:spAutoFit/>
          </a:bodyPr>
          <a:lstStyle/>
          <a:p>
            <a:pPr marL="0" marR="0" lvl="0" indent="0" algn="ctr" defTabSz="914400" rtl="0" eaLnBrk="1" fontAlgn="auto" latinLnBrk="0" hangingPunct="1">
              <a:lnSpc>
                <a:spcPts val="504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BFFFF"/>
                </a:solidFill>
                <a:effectLst/>
                <a:uLnTx/>
                <a:uFillTx/>
                <a:latin typeface="Abhaya Libre Regular Bold" panose="020B0604020202020204" charset="0"/>
                <a:cs typeface="Abhaya Libre Regular Bold" panose="020B0604020202020204" charset="0"/>
              </a:rPr>
              <a:t>A carefully constructed campaign that delivers high impact and cost-effective activity across a wide range of media platforms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08EA5"/>
        </a:solidFill>
        <a:effectLst/>
      </p:bgPr>
    </p:bg>
    <p:spTree>
      <p:nvGrpSpPr>
        <p:cNvPr id="1" name=""/>
        <p:cNvGrpSpPr/>
        <p:nvPr/>
      </p:nvGrpSpPr>
      <p:grpSpPr>
        <a:xfrm>
          <a:off x="0" y="0"/>
          <a:ext cx="0" cy="0"/>
          <a:chOff x="0" y="0"/>
          <a:chExt cx="0" cy="0"/>
        </a:xfrm>
      </p:grpSpPr>
      <p:sp>
        <p:nvSpPr>
          <p:cNvPr id="2" name="AutoShape 2"/>
          <p:cNvSpPr/>
          <p:nvPr/>
        </p:nvSpPr>
        <p:spPr>
          <a:xfrm>
            <a:off x="-228612" y="9258300"/>
            <a:ext cx="18721569" cy="1371600"/>
          </a:xfrm>
          <a:prstGeom prst="rect">
            <a:avLst/>
          </a:prstGeom>
          <a:solidFill>
            <a:srgbClr val="FBFFFF"/>
          </a:solidFill>
        </p:spPr>
      </p:sp>
      <p:sp>
        <p:nvSpPr>
          <p:cNvPr id="3" name="TextBox 3"/>
          <p:cNvSpPr txBox="1"/>
          <p:nvPr/>
        </p:nvSpPr>
        <p:spPr>
          <a:xfrm>
            <a:off x="1228725" y="2695982"/>
            <a:ext cx="8372475" cy="4488408"/>
          </a:xfrm>
          <a:prstGeom prst="rect">
            <a:avLst/>
          </a:prstGeom>
        </p:spPr>
        <p:txBody>
          <a:bodyPr wrap="square" lIns="0" tIns="0" rIns="0" bIns="0" rtlCol="0" anchor="t">
            <a:spAutoFit/>
          </a:bodyPr>
          <a:lstStyle/>
          <a:p>
            <a:pPr marL="0" marR="0" lvl="0" indent="0" defTabSz="914400" rtl="0" eaLnBrk="1" fontAlgn="auto" latinLnBrk="0" hangingPunct="1">
              <a:lnSpc>
                <a:spcPts val="504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This revised approach aims to present a broader picture of Kent, celebrating the products, open spaces and opportunities countywide. This will give people the confidence and inspiration to choose our destinations when planning their next domestic trip.</a:t>
            </a:r>
          </a:p>
        </p:txBody>
      </p:sp>
      <p:pic>
        <p:nvPicPr>
          <p:cNvPr id="4" name="Picture 4"/>
          <p:cNvPicPr>
            <a:picLocks noChangeAspect="1"/>
          </p:cNvPicPr>
          <p:nvPr/>
        </p:nvPicPr>
        <p:blipFill>
          <a:blip r:embed="rId2"/>
          <a:srcRect l="13387" r="33129"/>
          <a:stretch>
            <a:fillRect/>
          </a:stretch>
        </p:blipFill>
        <p:spPr>
          <a:xfrm>
            <a:off x="10667587" y="760553"/>
            <a:ext cx="6192992" cy="7729163"/>
          </a:xfrm>
          <a:prstGeom prst="rect">
            <a:avLst/>
          </a:prstGeom>
        </p:spPr>
      </p:pic>
      <p:sp>
        <p:nvSpPr>
          <p:cNvPr id="5" name="TextBox 5"/>
          <p:cNvSpPr txBox="1"/>
          <p:nvPr/>
        </p:nvSpPr>
        <p:spPr>
          <a:xfrm>
            <a:off x="838201" y="605578"/>
            <a:ext cx="9001838" cy="1465145"/>
          </a:xfrm>
          <a:prstGeom prst="rect">
            <a:avLst/>
          </a:prstGeom>
        </p:spPr>
        <p:txBody>
          <a:bodyPr wrap="square" lIns="0" tIns="0" rIns="0" bIns="0" rtlCol="0" anchor="t">
            <a:spAutoFit/>
          </a:bodyPr>
          <a:lstStyle/>
          <a:p>
            <a:pPr marL="0" marR="0" lvl="0" indent="0" algn="ctr" defTabSz="914400" rtl="0" eaLnBrk="1" fontAlgn="auto" latinLnBrk="0" hangingPunct="1">
              <a:lnSpc>
                <a:spcPts val="5460"/>
              </a:lnSpc>
              <a:spcBef>
                <a:spcPts val="0"/>
              </a:spcBef>
              <a:spcAft>
                <a:spcPts val="0"/>
              </a:spcAft>
              <a:buClrTx/>
              <a:buSzTx/>
              <a:buFontTx/>
              <a:buNone/>
              <a:tabLst/>
              <a:defRPr/>
            </a:pPr>
            <a:r>
              <a:rPr kumimoji="0" lang="en-US" sz="6000" b="1" i="0" u="none" strike="noStrike" kern="1200" cap="none" spc="42" normalizeH="0" baseline="0" noProof="0" dirty="0">
                <a:ln>
                  <a:noFill/>
                </a:ln>
                <a:solidFill>
                  <a:srgbClr val="FBFFFF"/>
                </a:solidFill>
                <a:effectLst/>
                <a:uLnTx/>
                <a:uFillTx/>
                <a:latin typeface="Abhaya Libre Regular Bold" panose="020B0604020202020204" charset="0"/>
                <a:cs typeface="Abhaya Libre Regular Bold" panose="020B0604020202020204" charset="0"/>
              </a:rPr>
              <a:t>How does this differ from our usual campaign activity?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7344111" y="-240181"/>
            <a:ext cx="11173173" cy="10747221"/>
          </a:xfrm>
          <a:prstGeom prst="rect">
            <a:avLst/>
          </a:prstGeom>
          <a:solidFill>
            <a:srgbClr val="908EA5"/>
          </a:solidFill>
        </p:spPr>
      </p:sp>
      <p:pic>
        <p:nvPicPr>
          <p:cNvPr id="3" name="Picture 3"/>
          <p:cNvPicPr>
            <a:picLocks noChangeAspect="1"/>
          </p:cNvPicPr>
          <p:nvPr/>
        </p:nvPicPr>
        <p:blipFill>
          <a:blip r:embed="rId2"/>
          <a:srcRect l="9815" r="9815"/>
          <a:stretch>
            <a:fillRect/>
          </a:stretch>
        </p:blipFill>
        <p:spPr>
          <a:xfrm>
            <a:off x="523653" y="2248568"/>
            <a:ext cx="8272542" cy="5789864"/>
          </a:xfrm>
          <a:prstGeom prst="rect">
            <a:avLst/>
          </a:prstGeom>
        </p:spPr>
      </p:pic>
      <p:sp>
        <p:nvSpPr>
          <p:cNvPr id="4" name="TextBox 4"/>
          <p:cNvSpPr txBox="1"/>
          <p:nvPr/>
        </p:nvSpPr>
        <p:spPr>
          <a:xfrm>
            <a:off x="9753600" y="800100"/>
            <a:ext cx="6774132" cy="875240"/>
          </a:xfrm>
          <a:prstGeom prst="rect">
            <a:avLst/>
          </a:prstGeom>
        </p:spPr>
        <p:txBody>
          <a:bodyPr lIns="0" tIns="0" rIns="0" bIns="0" rtlCol="0" anchor="t">
            <a:spAutoFit/>
          </a:bodyPr>
          <a:lstStyle/>
          <a:p>
            <a:pPr marL="0" marR="0" lvl="0" indent="0" algn="ctr" defTabSz="914400" rtl="0" eaLnBrk="1" fontAlgn="auto" latinLnBrk="0" hangingPunct="1">
              <a:lnSpc>
                <a:spcPts val="6719"/>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Measuring success... </a:t>
            </a:r>
          </a:p>
        </p:txBody>
      </p:sp>
      <p:sp>
        <p:nvSpPr>
          <p:cNvPr id="5" name="TextBox 5"/>
          <p:cNvSpPr txBox="1"/>
          <p:nvPr/>
        </p:nvSpPr>
        <p:spPr>
          <a:xfrm>
            <a:off x="9213932" y="3133953"/>
            <a:ext cx="8045368" cy="3642023"/>
          </a:xfrm>
          <a:prstGeom prst="rect">
            <a:avLst/>
          </a:prstGeom>
        </p:spPr>
        <p:txBody>
          <a:bodyPr lIns="0" tIns="0" rIns="0" bIns="0" rtlCol="0" anchor="t">
            <a:spAutoFit/>
          </a:bodyPr>
          <a:lstStyle/>
          <a:p>
            <a:pPr marL="777240" marR="0" lvl="1" indent="-388620" algn="l" defTabSz="914400" rtl="0" eaLnBrk="1" fontAlgn="auto" latinLnBrk="0" hangingPunct="1">
              <a:lnSpc>
                <a:spcPts val="504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FFFFFF"/>
                </a:solidFill>
                <a:effectLst/>
                <a:uLnTx/>
                <a:uFillTx/>
                <a:latin typeface="Abhaya Libre Regular Bold" panose="020B0604020202020204" charset="0"/>
                <a:cs typeface="Abhaya Libre Regular Bold" panose="020B0604020202020204" charset="0"/>
              </a:rPr>
              <a:t>Traditional measures including uplift in brand searches, website traffic and engagement, reach, impressions, click through rate and social media engagement</a:t>
            </a:r>
          </a:p>
          <a:p>
            <a:pPr marL="0" marR="0" lvl="0" indent="0" algn="l" defTabSz="914400" rtl="0" eaLnBrk="1" fontAlgn="auto" latinLnBrk="0" hangingPunct="1">
              <a:lnSpc>
                <a:spcPts val="3359"/>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bhaya Libre Regular"/>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08EA5"/>
        </a:solidFill>
        <a:effectLst/>
      </p:bgPr>
    </p:bg>
    <p:spTree>
      <p:nvGrpSpPr>
        <p:cNvPr id="1" name=""/>
        <p:cNvGrpSpPr/>
        <p:nvPr/>
      </p:nvGrpSpPr>
      <p:grpSpPr>
        <a:xfrm>
          <a:off x="0" y="0"/>
          <a:ext cx="0" cy="0"/>
          <a:chOff x="0" y="0"/>
          <a:chExt cx="0" cy="0"/>
        </a:xfrm>
      </p:grpSpPr>
      <p:sp>
        <p:nvSpPr>
          <p:cNvPr id="2" name="AutoShape 2"/>
          <p:cNvSpPr/>
          <p:nvPr/>
        </p:nvSpPr>
        <p:spPr>
          <a:xfrm>
            <a:off x="-228612" y="9258300"/>
            <a:ext cx="18721569" cy="1371600"/>
          </a:xfrm>
          <a:prstGeom prst="rect">
            <a:avLst/>
          </a:prstGeom>
          <a:solidFill>
            <a:srgbClr val="FBFFFF"/>
          </a:solidFill>
        </p:spPr>
      </p:sp>
      <p:pic>
        <p:nvPicPr>
          <p:cNvPr id="3" name="Picture 3"/>
          <p:cNvPicPr>
            <a:picLocks noChangeAspect="1"/>
          </p:cNvPicPr>
          <p:nvPr/>
        </p:nvPicPr>
        <p:blipFill>
          <a:blip r:embed="rId2"/>
          <a:srcRect t="78" b="78"/>
          <a:stretch>
            <a:fillRect/>
          </a:stretch>
        </p:blipFill>
        <p:spPr>
          <a:xfrm>
            <a:off x="10667587" y="760553"/>
            <a:ext cx="6192992" cy="7729163"/>
          </a:xfrm>
          <a:prstGeom prst="rect">
            <a:avLst/>
          </a:prstGeom>
        </p:spPr>
      </p:pic>
      <p:grpSp>
        <p:nvGrpSpPr>
          <p:cNvPr id="4" name="Group 4"/>
          <p:cNvGrpSpPr/>
          <p:nvPr/>
        </p:nvGrpSpPr>
        <p:grpSpPr>
          <a:xfrm>
            <a:off x="718245" y="2605468"/>
            <a:ext cx="9371978" cy="3894795"/>
            <a:chOff x="0" y="0"/>
            <a:chExt cx="2918460" cy="1212850"/>
          </a:xfrm>
        </p:grpSpPr>
        <p:sp>
          <p:nvSpPr>
            <p:cNvPr id="5" name="Freeform 5"/>
            <p:cNvSpPr/>
            <p:nvPr/>
          </p:nvSpPr>
          <p:spPr>
            <a:xfrm>
              <a:off x="12700" y="10160"/>
              <a:ext cx="2891790" cy="1189990"/>
            </a:xfrm>
            <a:custGeom>
              <a:avLst/>
              <a:gdLst/>
              <a:ahLst/>
              <a:cxnLst/>
              <a:rect l="l" t="t" r="r" b="b"/>
              <a:pathLst>
                <a:path w="2891790" h="1189990">
                  <a:moveTo>
                    <a:pt x="2821940" y="901700"/>
                  </a:moveTo>
                  <a:lnTo>
                    <a:pt x="2821940" y="1120140"/>
                  </a:lnTo>
                  <a:lnTo>
                    <a:pt x="69850" y="1120140"/>
                  </a:lnTo>
                  <a:lnTo>
                    <a:pt x="69850" y="69850"/>
                  </a:lnTo>
                  <a:lnTo>
                    <a:pt x="871220" y="69850"/>
                  </a:lnTo>
                  <a:lnTo>
                    <a:pt x="871220" y="57150"/>
                  </a:lnTo>
                  <a:lnTo>
                    <a:pt x="57150" y="57150"/>
                  </a:lnTo>
                  <a:lnTo>
                    <a:pt x="57150" y="1132840"/>
                  </a:lnTo>
                  <a:lnTo>
                    <a:pt x="2834640" y="1132840"/>
                  </a:lnTo>
                  <a:lnTo>
                    <a:pt x="2834640" y="57150"/>
                  </a:lnTo>
                  <a:lnTo>
                    <a:pt x="2020570" y="57150"/>
                  </a:lnTo>
                  <a:lnTo>
                    <a:pt x="2020570" y="69850"/>
                  </a:lnTo>
                  <a:lnTo>
                    <a:pt x="2821940" y="69850"/>
                  </a:lnTo>
                  <a:lnTo>
                    <a:pt x="2821940" y="901700"/>
                  </a:lnTo>
                  <a:close/>
                  <a:moveTo>
                    <a:pt x="2020570" y="0"/>
                  </a:moveTo>
                  <a:lnTo>
                    <a:pt x="2020570" y="12700"/>
                  </a:lnTo>
                  <a:lnTo>
                    <a:pt x="2879090" y="12700"/>
                  </a:lnTo>
                  <a:lnTo>
                    <a:pt x="2879090" y="1177290"/>
                  </a:lnTo>
                  <a:lnTo>
                    <a:pt x="12700" y="1177290"/>
                  </a:lnTo>
                  <a:lnTo>
                    <a:pt x="12700" y="12700"/>
                  </a:lnTo>
                  <a:lnTo>
                    <a:pt x="871220" y="12700"/>
                  </a:lnTo>
                  <a:lnTo>
                    <a:pt x="871220" y="0"/>
                  </a:lnTo>
                  <a:lnTo>
                    <a:pt x="0" y="0"/>
                  </a:lnTo>
                  <a:lnTo>
                    <a:pt x="0" y="1189990"/>
                  </a:lnTo>
                  <a:lnTo>
                    <a:pt x="2891790" y="1189990"/>
                  </a:lnTo>
                  <a:lnTo>
                    <a:pt x="2891790" y="0"/>
                  </a:lnTo>
                  <a:lnTo>
                    <a:pt x="2020570" y="0"/>
                  </a:lnTo>
                  <a:close/>
                </a:path>
              </a:pathLst>
            </a:custGeom>
            <a:solidFill>
              <a:srgbClr val="FBFFFF"/>
            </a:solidFill>
          </p:spPr>
        </p:sp>
      </p:grpSp>
      <p:pic>
        <p:nvPicPr>
          <p:cNvPr id="6" name="Picture 6"/>
          <p:cNvPicPr>
            <a:picLocks noChangeAspect="1"/>
          </p:cNvPicPr>
          <p:nvPr/>
        </p:nvPicPr>
        <p:blipFill>
          <a:blip r:embed="rId3"/>
          <a:srcRect/>
          <a:stretch>
            <a:fillRect/>
          </a:stretch>
        </p:blipFill>
        <p:spPr>
          <a:xfrm>
            <a:off x="1205304" y="3071394"/>
            <a:ext cx="569314" cy="432679"/>
          </a:xfrm>
          <a:prstGeom prst="rect">
            <a:avLst/>
          </a:prstGeom>
        </p:spPr>
      </p:pic>
      <p:pic>
        <p:nvPicPr>
          <p:cNvPr id="7" name="Picture 7"/>
          <p:cNvPicPr>
            <a:picLocks noChangeAspect="1"/>
          </p:cNvPicPr>
          <p:nvPr/>
        </p:nvPicPr>
        <p:blipFill>
          <a:blip r:embed="rId4"/>
          <a:srcRect/>
          <a:stretch>
            <a:fillRect/>
          </a:stretch>
        </p:blipFill>
        <p:spPr>
          <a:xfrm>
            <a:off x="9103831" y="5524500"/>
            <a:ext cx="595049" cy="464139"/>
          </a:xfrm>
          <a:prstGeom prst="rect">
            <a:avLst/>
          </a:prstGeom>
        </p:spPr>
      </p:pic>
      <p:sp>
        <p:nvSpPr>
          <p:cNvPr id="8" name="TextBox 8"/>
          <p:cNvSpPr txBox="1"/>
          <p:nvPr/>
        </p:nvSpPr>
        <p:spPr>
          <a:xfrm>
            <a:off x="1951669" y="3390597"/>
            <a:ext cx="7180503" cy="2469074"/>
          </a:xfrm>
          <a:prstGeom prst="rect">
            <a:avLst/>
          </a:prstGeom>
        </p:spPr>
        <p:txBody>
          <a:bodyPr wrap="square"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FBFFFF"/>
                </a:solidFill>
                <a:effectLst/>
                <a:uLnTx/>
                <a:uFillTx/>
                <a:latin typeface="Open Sans Light Bold Italics" panose="020B0604020202020204" charset="0"/>
                <a:ea typeface="Open Sans Light Bold Italics" panose="020B0604020202020204" charset="0"/>
                <a:cs typeface="Open Sans Light Bold Italics" panose="020B0604020202020204" charset="0"/>
              </a:rPr>
              <a:t>The desire for safety and certainty is guiding consumers' travel decisions and almost unconsciously driving them towards more sustainable travel choices. </a:t>
            </a:r>
            <a:r>
              <a:rPr kumimoji="0" lang="en-US" sz="3200" b="0" i="0" u="none" strike="noStrike" kern="1200" cap="none" spc="0" normalizeH="0" baseline="0" noProof="0" dirty="0">
                <a:ln>
                  <a:noFill/>
                </a:ln>
                <a:solidFill>
                  <a:srgbClr val="FBFFFF"/>
                </a:solidFill>
                <a:effectLst/>
                <a:uLnTx/>
                <a:uFillTx/>
                <a:latin typeface="Open Sans Light Bold Italics" panose="020B0604020202020204" charset="0"/>
                <a:ea typeface="Open Sans Light Bold Italics" panose="020B0604020202020204" charset="0"/>
                <a:cs typeface="Open Sans Light Bold Italics" panose="020B0604020202020204" charset="0"/>
              </a:rPr>
              <a:t>- GWI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119942" y="2675939"/>
            <a:ext cx="6967875" cy="4333671"/>
          </a:xfrm>
          <a:prstGeom prst="rect">
            <a:avLst/>
          </a:prstGeom>
        </p:spPr>
        <p:txBody>
          <a:bodyPr vert="horz" lIns="137160" tIns="68580" rIns="137160" bIns="68580" rtlCol="0" anchor="b">
            <a:normAutofit/>
          </a:bodyPr>
          <a:lstStyle/>
          <a:p>
            <a:pPr>
              <a:lnSpc>
                <a:spcPct val="90000"/>
              </a:lnSpc>
              <a:spcBef>
                <a:spcPct val="0"/>
              </a:spcBef>
              <a:spcAft>
                <a:spcPts val="900"/>
              </a:spcAft>
            </a:pPr>
            <a:r>
              <a:rPr lang="en-US" sz="9000" b="1" dirty="0">
                <a:solidFill>
                  <a:srgbClr val="2E4F60"/>
                </a:solidFill>
                <a:latin typeface="Abhaya Libre Regular Bold" panose="020B0604020202020204"/>
                <a:ea typeface="+mj-ea"/>
                <a:cs typeface="+mj-cs"/>
              </a:rPr>
              <a:t>Any Questions?</a:t>
            </a:r>
          </a:p>
        </p:txBody>
      </p:sp>
      <p:pic>
        <p:nvPicPr>
          <p:cNvPr id="6" name="Picture 5" descr="A close up of a large rock&#10;&#10;Description automatically generated">
            <a:extLst>
              <a:ext uri="{FF2B5EF4-FFF2-40B4-BE49-F238E27FC236}">
                <a16:creationId xmlns:a16="http://schemas.microsoft.com/office/drawing/2014/main" id="{4B932360-3938-412B-9437-DDBEB280105E}"/>
              </a:ext>
            </a:extLst>
          </p:cNvPr>
          <p:cNvPicPr>
            <a:picLocks noChangeAspect="1"/>
          </p:cNvPicPr>
          <p:nvPr/>
        </p:nvPicPr>
        <p:blipFill rotWithShape="1">
          <a:blip r:embed="rId3">
            <a:extLst>
              <a:ext uri="{28A0092B-C50C-407E-A947-70E740481C1C}">
                <a14:useLocalDpi xmlns:a14="http://schemas.microsoft.com/office/drawing/2010/main" val="0"/>
              </a:ext>
            </a:extLst>
          </a:blip>
          <a:srcRect r="-2" b="8924"/>
          <a:stretch/>
        </p:blipFill>
        <p:spPr>
          <a:xfrm>
            <a:off x="0" y="15"/>
            <a:ext cx="9036201" cy="10286985"/>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2" name="TextBox 1">
            <a:extLst>
              <a:ext uri="{FF2B5EF4-FFF2-40B4-BE49-F238E27FC236}">
                <a16:creationId xmlns:a16="http://schemas.microsoft.com/office/drawing/2014/main" id="{DC1568BD-AC10-46C3-A209-C112FB316CF9}"/>
              </a:ext>
            </a:extLst>
          </p:cNvPr>
          <p:cNvSpPr txBox="1"/>
          <p:nvPr/>
        </p:nvSpPr>
        <p:spPr>
          <a:xfrm>
            <a:off x="2409900" y="9825320"/>
            <a:ext cx="2133600" cy="461665"/>
          </a:xfrm>
          <a:prstGeom prst="rect">
            <a:avLst/>
          </a:prstGeom>
          <a:noFill/>
        </p:spPr>
        <p:txBody>
          <a:bodyPr wrap="square" rtlCol="0">
            <a:spAutoFit/>
          </a:bodyPr>
          <a:lstStyle/>
          <a:p>
            <a:r>
              <a:rPr lang="en-GB" sz="2400" b="1" dirty="0">
                <a:solidFill>
                  <a:schemeClr val="bg1"/>
                </a:solidFill>
                <a:latin typeface="Abhaya Libre Regular Bold" panose="020B0604020202020204" charset="0"/>
                <a:cs typeface="Abhaya Libre Regular Bold" panose="020B0604020202020204" charset="0"/>
              </a:rPr>
              <a:t>© @mals6</a:t>
            </a:r>
          </a:p>
        </p:txBody>
      </p:sp>
    </p:spTree>
    <p:extLst>
      <p:ext uri="{BB962C8B-B14F-4D97-AF65-F5344CB8AC3E}">
        <p14:creationId xmlns:p14="http://schemas.microsoft.com/office/powerpoint/2010/main" val="896013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6394682"/>
            <a:ext cx="18288000" cy="1261884"/>
          </a:xfrm>
          <a:prstGeom prst="rect">
            <a:avLst/>
          </a:prstGeom>
        </p:spPr>
        <p:txBody>
          <a:bodyPr lIns="0" tIns="0" rIns="0" bIns="0" rtlCol="0" anchor="t">
            <a:spAutoFit/>
          </a:bodyPr>
          <a:lstStyle/>
          <a:p>
            <a:pPr algn="ctr">
              <a:lnSpc>
                <a:spcPts val="9600"/>
              </a:lnSpc>
            </a:pPr>
            <a:r>
              <a:rPr lang="en-US" sz="8800" b="1" dirty="0">
                <a:solidFill>
                  <a:srgbClr val="2E4F60"/>
                </a:solidFill>
                <a:latin typeface="Abhaya Libre Regular Bold" panose="020B0604020202020204" charset="0"/>
                <a:cs typeface="Abhaya Libre Regular Bold" panose="020B0604020202020204" charset="0"/>
              </a:rPr>
              <a:t>Andrew Stokes</a:t>
            </a:r>
          </a:p>
        </p:txBody>
      </p:sp>
      <p:sp>
        <p:nvSpPr>
          <p:cNvPr id="5" name="TextBox 5"/>
          <p:cNvSpPr txBox="1"/>
          <p:nvPr/>
        </p:nvSpPr>
        <p:spPr>
          <a:xfrm>
            <a:off x="0" y="7484310"/>
            <a:ext cx="18288000" cy="859210"/>
          </a:xfrm>
          <a:prstGeom prst="rect">
            <a:avLst/>
          </a:prstGeom>
        </p:spPr>
        <p:txBody>
          <a:bodyPr lIns="0" tIns="0" rIns="0" bIns="0" rtlCol="0" anchor="t">
            <a:spAutoFit/>
          </a:bodyPr>
          <a:lstStyle/>
          <a:p>
            <a:pPr algn="ctr">
              <a:lnSpc>
                <a:spcPts val="6720"/>
              </a:lnSpc>
            </a:pPr>
            <a:r>
              <a:rPr lang="en-US" sz="5400" b="1" dirty="0">
                <a:solidFill>
                  <a:srgbClr val="000000"/>
                </a:solidFill>
                <a:latin typeface="Abhaya Libre Regular Bold" panose="020B0604020202020204" charset="0"/>
                <a:cs typeface="Abhaya Libre Regular Bold" panose="020B0604020202020204" charset="0"/>
              </a:rPr>
              <a:t>England Director, Visit England </a:t>
            </a:r>
          </a:p>
        </p:txBody>
      </p:sp>
      <p:pic>
        <p:nvPicPr>
          <p:cNvPr id="6" name="Picture 5" descr="A picture containing drawing&#10;&#10;Description automatically generated">
            <a:extLst>
              <a:ext uri="{FF2B5EF4-FFF2-40B4-BE49-F238E27FC236}">
                <a16:creationId xmlns:a16="http://schemas.microsoft.com/office/drawing/2014/main" id="{A819F8C8-2573-4C0E-A90B-FD9B82064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992" y="8652589"/>
            <a:ext cx="4030015" cy="937861"/>
          </a:xfrm>
          <a:prstGeom prst="rect">
            <a:avLst/>
          </a:prstGeom>
        </p:spPr>
      </p:pic>
      <p:sp>
        <p:nvSpPr>
          <p:cNvPr id="10" name="TextBox 9">
            <a:extLst>
              <a:ext uri="{FF2B5EF4-FFF2-40B4-BE49-F238E27FC236}">
                <a16:creationId xmlns:a16="http://schemas.microsoft.com/office/drawing/2014/main" id="{B1239FFB-A05B-4884-8957-BBA6F2213568}"/>
              </a:ext>
            </a:extLst>
          </p:cNvPr>
          <p:cNvSpPr txBox="1"/>
          <p:nvPr/>
        </p:nvSpPr>
        <p:spPr>
          <a:xfrm>
            <a:off x="16824218" y="5656306"/>
            <a:ext cx="2133600" cy="461665"/>
          </a:xfrm>
          <a:prstGeom prst="rect">
            <a:avLst/>
          </a:prstGeom>
          <a:noFill/>
        </p:spPr>
        <p:txBody>
          <a:bodyPr wrap="square" rtlCol="0">
            <a:spAutoFit/>
          </a:bodyPr>
          <a:lstStyle/>
          <a:p>
            <a:r>
              <a:rPr lang="en-GB" sz="2400" b="1" dirty="0">
                <a:solidFill>
                  <a:schemeClr val="bg1"/>
                </a:solidFill>
                <a:latin typeface="Abhaya Libre Regular Bold" panose="020B0604020202020204" charset="0"/>
                <a:cs typeface="Abhaya Libre Regular Bold" panose="020B0604020202020204" charset="0"/>
              </a:rPr>
              <a:t>© @mals6</a:t>
            </a:r>
          </a:p>
        </p:txBody>
      </p:sp>
      <p:pic>
        <p:nvPicPr>
          <p:cNvPr id="24" name="Picture 23" descr="A castle on top of a building&#10;&#10;Description automatically generated">
            <a:extLst>
              <a:ext uri="{FF2B5EF4-FFF2-40B4-BE49-F238E27FC236}">
                <a16:creationId xmlns:a16="http://schemas.microsoft.com/office/drawing/2014/main" id="{AF25F62F-A608-4051-AD18-9265A958BE96}"/>
              </a:ext>
            </a:extLst>
          </p:cNvPr>
          <p:cNvPicPr>
            <a:picLocks noChangeAspect="1"/>
          </p:cNvPicPr>
          <p:nvPr/>
        </p:nvPicPr>
        <p:blipFill rotWithShape="1">
          <a:blip r:embed="rId3">
            <a:extLst>
              <a:ext uri="{28A0092B-C50C-407E-A947-70E740481C1C}">
                <a14:useLocalDpi xmlns:a14="http://schemas.microsoft.com/office/drawing/2010/main" val="0"/>
              </a:ext>
            </a:extLst>
          </a:blip>
          <a:srcRect t="19260" b="30706"/>
          <a:stretch/>
        </p:blipFill>
        <p:spPr>
          <a:xfrm>
            <a:off x="0" y="0"/>
            <a:ext cx="18318343" cy="6117971"/>
          </a:xfrm>
          <a:prstGeom prst="rect">
            <a:avLst/>
          </a:prstGeom>
        </p:spPr>
      </p:pic>
      <p:sp>
        <p:nvSpPr>
          <p:cNvPr id="29" name="TextBox 28">
            <a:extLst>
              <a:ext uri="{FF2B5EF4-FFF2-40B4-BE49-F238E27FC236}">
                <a16:creationId xmlns:a16="http://schemas.microsoft.com/office/drawing/2014/main" id="{6F9EBA2D-B8A1-4E54-B243-869A712F9B8F}"/>
              </a:ext>
            </a:extLst>
          </p:cNvPr>
          <p:cNvSpPr txBox="1"/>
          <p:nvPr/>
        </p:nvSpPr>
        <p:spPr>
          <a:xfrm>
            <a:off x="0" y="5587436"/>
            <a:ext cx="2133600" cy="461665"/>
          </a:xfrm>
          <a:prstGeom prst="rect">
            <a:avLst/>
          </a:prstGeom>
          <a:noFill/>
        </p:spPr>
        <p:txBody>
          <a:bodyPr wrap="square" rtlCol="0">
            <a:spAutoFit/>
          </a:bodyPr>
          <a:lstStyle/>
          <a:p>
            <a:r>
              <a:rPr lang="en-GB" sz="2400" b="1" dirty="0">
                <a:solidFill>
                  <a:schemeClr val="bg1"/>
                </a:solidFill>
                <a:latin typeface="Abhaya Libre Regular Bold" panose="020B0604020202020204" charset="0"/>
                <a:cs typeface="Abhaya Libre Regular Bold" panose="020B0604020202020204" charset="0"/>
              </a:rPr>
              <a:t>© Jim Holden</a:t>
            </a:r>
          </a:p>
        </p:txBody>
      </p:sp>
    </p:spTree>
    <p:extLst>
      <p:ext uri="{BB962C8B-B14F-4D97-AF65-F5344CB8AC3E}">
        <p14:creationId xmlns:p14="http://schemas.microsoft.com/office/powerpoint/2010/main" val="104965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ee in front of a lush green field&#10;&#10;Description automatically generated">
            <a:extLst>
              <a:ext uri="{FF2B5EF4-FFF2-40B4-BE49-F238E27FC236}">
                <a16:creationId xmlns:a16="http://schemas.microsoft.com/office/drawing/2014/main" id="{702E3EF8-E13B-4B32-953C-09E4709B03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036" b="11781"/>
          <a:stretch/>
        </p:blipFill>
        <p:spPr>
          <a:xfrm>
            <a:off x="8467" y="-4233"/>
            <a:ext cx="18288000" cy="6051783"/>
          </a:xfrm>
          <a:prstGeom prst="rect">
            <a:avLst/>
          </a:prstGeom>
        </p:spPr>
      </p:pic>
      <p:sp>
        <p:nvSpPr>
          <p:cNvPr id="4" name="TextBox 4"/>
          <p:cNvSpPr txBox="1"/>
          <p:nvPr/>
        </p:nvSpPr>
        <p:spPr>
          <a:xfrm>
            <a:off x="0" y="6394682"/>
            <a:ext cx="18288000" cy="1261884"/>
          </a:xfrm>
          <a:prstGeom prst="rect">
            <a:avLst/>
          </a:prstGeom>
        </p:spPr>
        <p:txBody>
          <a:bodyPr lIns="0" tIns="0" rIns="0" bIns="0" rtlCol="0" anchor="t">
            <a:spAutoFit/>
          </a:bodyPr>
          <a:lstStyle/>
          <a:p>
            <a:pPr algn="ctr">
              <a:lnSpc>
                <a:spcPts val="9600"/>
              </a:lnSpc>
            </a:pPr>
            <a:r>
              <a:rPr lang="en-US" sz="8800" b="1" dirty="0">
                <a:solidFill>
                  <a:srgbClr val="2E4F60"/>
                </a:solidFill>
                <a:latin typeface="Abhaya Libre Regular Bold" panose="020B0604020202020204" charset="0"/>
                <a:cs typeface="Abhaya Libre Regular Bold" panose="020B0604020202020204" charset="0"/>
              </a:rPr>
              <a:t>Bill Ferris OBE </a:t>
            </a:r>
          </a:p>
        </p:txBody>
      </p:sp>
      <p:sp>
        <p:nvSpPr>
          <p:cNvPr id="5" name="TextBox 5"/>
          <p:cNvSpPr txBox="1"/>
          <p:nvPr/>
        </p:nvSpPr>
        <p:spPr>
          <a:xfrm>
            <a:off x="0" y="7484310"/>
            <a:ext cx="18288000" cy="859210"/>
          </a:xfrm>
          <a:prstGeom prst="rect">
            <a:avLst/>
          </a:prstGeom>
        </p:spPr>
        <p:txBody>
          <a:bodyPr lIns="0" tIns="0" rIns="0" bIns="0" rtlCol="0" anchor="t">
            <a:spAutoFit/>
          </a:bodyPr>
          <a:lstStyle/>
          <a:p>
            <a:pPr algn="ctr">
              <a:lnSpc>
                <a:spcPts val="6720"/>
              </a:lnSpc>
            </a:pPr>
            <a:r>
              <a:rPr lang="en-US" sz="5400" b="1" dirty="0">
                <a:solidFill>
                  <a:srgbClr val="000000"/>
                </a:solidFill>
                <a:latin typeface="Abhaya Libre Regular Bold" panose="020B0604020202020204" charset="0"/>
                <a:cs typeface="Abhaya Libre Regular Bold" panose="020B0604020202020204" charset="0"/>
              </a:rPr>
              <a:t>Chairman, Visit Kent </a:t>
            </a:r>
          </a:p>
        </p:txBody>
      </p:sp>
      <p:pic>
        <p:nvPicPr>
          <p:cNvPr id="3" name="Picture 2" descr="A picture containing drawing&#10;&#10;Description automatically generated">
            <a:extLst>
              <a:ext uri="{FF2B5EF4-FFF2-40B4-BE49-F238E27FC236}">
                <a16:creationId xmlns:a16="http://schemas.microsoft.com/office/drawing/2014/main" id="{66819D3C-3B38-4841-A8C4-06B39B547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359" y="8739512"/>
            <a:ext cx="3249282" cy="928367"/>
          </a:xfrm>
          <a:prstGeom prst="rect">
            <a:avLst/>
          </a:prstGeom>
        </p:spPr>
      </p:pic>
    </p:spTree>
    <p:extLst>
      <p:ext uri="{BB962C8B-B14F-4D97-AF65-F5344CB8AC3E}">
        <p14:creationId xmlns:p14="http://schemas.microsoft.com/office/powerpoint/2010/main" val="1583607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0543" y="3504253"/>
            <a:ext cx="16028258" cy="1988345"/>
          </a:xfrm>
        </p:spPr>
        <p:txBody>
          <a:bodyPr/>
          <a:lstStyle/>
          <a:p>
            <a:r>
              <a:rPr lang="en-GB" dirty="0"/>
              <a:t>THE ROAD TO RECOVERY</a:t>
            </a:r>
            <a:br>
              <a:rPr lang="en-GB" dirty="0"/>
            </a:br>
            <a:r>
              <a:rPr lang="en-GB" dirty="0"/>
              <a:t>Moving towards a ‘new normal’</a:t>
            </a:r>
          </a:p>
        </p:txBody>
      </p:sp>
      <p:sp>
        <p:nvSpPr>
          <p:cNvPr id="3" name="Text Placeholder 7"/>
          <p:cNvSpPr>
            <a:spLocks noGrp="1"/>
          </p:cNvSpPr>
          <p:nvPr>
            <p:ph type="body" sz="quarter" idx="13"/>
          </p:nvPr>
        </p:nvSpPr>
        <p:spPr>
          <a:xfrm>
            <a:off x="1040543" y="5492597"/>
            <a:ext cx="15872051" cy="1323840"/>
          </a:xfrm>
        </p:spPr>
        <p:txBody>
          <a:bodyPr>
            <a:normAutofit fontScale="85000" lnSpcReduction="20000"/>
          </a:bodyPr>
          <a:lstStyle/>
          <a:p>
            <a:r>
              <a:rPr lang="en-GB" sz="4800" b="1" dirty="0">
                <a:solidFill>
                  <a:srgbClr val="C00000"/>
                </a:solidFill>
              </a:rPr>
              <a:t>Consumer Marketing Recovery Plans</a:t>
            </a:r>
          </a:p>
          <a:p>
            <a:r>
              <a:rPr lang="en-GB" sz="4800" b="1" dirty="0">
                <a:solidFill>
                  <a:srgbClr val="C00000"/>
                </a:solidFill>
              </a:rPr>
              <a:t>Update: June 2020</a:t>
            </a:r>
          </a:p>
        </p:txBody>
      </p:sp>
    </p:spTree>
    <p:extLst>
      <p:ext uri="{BB962C8B-B14F-4D97-AF65-F5344CB8AC3E}">
        <p14:creationId xmlns:p14="http://schemas.microsoft.com/office/powerpoint/2010/main" val="2369100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371600">
              <a:defRPr/>
            </a:pPr>
            <a:fld id="{7FA20B27-8120-FF4C-A35F-19DE62DFA706}" type="slidenum">
              <a:rPr lang="en-GB">
                <a:solidFill>
                  <a:prstClr val="black">
                    <a:tint val="75000"/>
                  </a:prstClr>
                </a:solidFill>
                <a:latin typeface="Calibri"/>
              </a:rPr>
              <a:pPr defTabSz="1371600">
                <a:defRPr/>
              </a:pPr>
              <a:t>21</a:t>
            </a:fld>
            <a:endParaRPr lang="en-GB" dirty="0">
              <a:solidFill>
                <a:prstClr val="black">
                  <a:tint val="75000"/>
                </a:prstClr>
              </a:solidFill>
              <a:latin typeface="Calibri"/>
            </a:endParaRPr>
          </a:p>
        </p:txBody>
      </p:sp>
      <p:sp>
        <p:nvSpPr>
          <p:cNvPr id="5" name="Title 1"/>
          <p:cNvSpPr>
            <a:spLocks noGrp="1"/>
          </p:cNvSpPr>
          <p:nvPr>
            <p:ph type="title"/>
          </p:nvPr>
        </p:nvSpPr>
        <p:spPr>
          <a:xfrm>
            <a:off x="467856" y="398112"/>
            <a:ext cx="14728821" cy="800421"/>
          </a:xfrm>
        </p:spPr>
        <p:txBody>
          <a:bodyPr>
            <a:noAutofit/>
          </a:bodyPr>
          <a:lstStyle/>
          <a:p>
            <a:br>
              <a:rPr lang="en-GB" sz="3600" dirty="0">
                <a:solidFill>
                  <a:srgbClr val="C00000"/>
                </a:solidFill>
              </a:rPr>
            </a:br>
            <a:r>
              <a:rPr lang="en-GB" sz="3600" dirty="0">
                <a:solidFill>
                  <a:srgbClr val="C00000"/>
                </a:solidFill>
              </a:rPr>
              <a:t>SUPPORTING YOU</a:t>
            </a:r>
          </a:p>
        </p:txBody>
      </p:sp>
      <p:sp>
        <p:nvSpPr>
          <p:cNvPr id="6" name="Content Placeholder 2"/>
          <p:cNvSpPr>
            <a:spLocks noGrp="1"/>
          </p:cNvSpPr>
          <p:nvPr>
            <p:ph idx="1"/>
          </p:nvPr>
        </p:nvSpPr>
        <p:spPr>
          <a:xfrm>
            <a:off x="467856" y="1971450"/>
            <a:ext cx="17466462" cy="8017938"/>
          </a:xfrm>
        </p:spPr>
        <p:txBody>
          <a:bodyPr>
            <a:normAutofit/>
          </a:bodyPr>
          <a:lstStyle/>
          <a:p>
            <a:pPr>
              <a:lnSpc>
                <a:spcPct val="100000"/>
              </a:lnSpc>
              <a:buFont typeface="Wingdings" panose="05000000000000000000" pitchFamily="2" charset="2"/>
              <a:buChar char="Ø"/>
            </a:pPr>
            <a:r>
              <a:rPr lang="en-GB" sz="3300" dirty="0"/>
              <a:t>We want to help your business / destination to prepare to welcome domestic and international visitors as we move towards recovery and a ‘new normal’.</a:t>
            </a:r>
            <a:br>
              <a:rPr lang="en-GB" sz="3300" dirty="0"/>
            </a:br>
            <a:endParaRPr lang="en-GB" sz="3300" dirty="0"/>
          </a:p>
          <a:p>
            <a:pPr>
              <a:lnSpc>
                <a:spcPct val="100000"/>
              </a:lnSpc>
              <a:buFont typeface="Wingdings" panose="05000000000000000000" pitchFamily="2" charset="2"/>
              <a:buChar char="Ø"/>
            </a:pPr>
            <a:r>
              <a:rPr lang="en-GB" sz="3300" dirty="0"/>
              <a:t>The following deck provides more information on VisitBritain (VB) and </a:t>
            </a:r>
            <a:r>
              <a:rPr lang="en-GB" sz="3300" dirty="0" err="1"/>
              <a:t>VisitEngland’s</a:t>
            </a:r>
            <a:r>
              <a:rPr lang="en-GB" sz="3300" dirty="0"/>
              <a:t> (VE) consumer marketing recovery plans, including activity to date, aligned to the four phases of recovery.</a:t>
            </a:r>
          </a:p>
          <a:p>
            <a:pPr>
              <a:lnSpc>
                <a:spcPct val="100000"/>
              </a:lnSpc>
              <a:buFont typeface="Wingdings" panose="05000000000000000000" pitchFamily="2" charset="2"/>
              <a:buChar char="Ø"/>
            </a:pPr>
            <a:endParaRPr lang="en-GB" sz="3300" dirty="0"/>
          </a:p>
          <a:p>
            <a:pPr>
              <a:lnSpc>
                <a:spcPct val="100000"/>
              </a:lnSpc>
              <a:buFont typeface="Wingdings" panose="05000000000000000000" pitchFamily="2" charset="2"/>
              <a:buChar char="Ø"/>
            </a:pPr>
            <a:r>
              <a:rPr lang="en-GB" sz="3300" dirty="0"/>
              <a:t>We’ve outlined ways we can work together and how we’ll support you in the coming months.</a:t>
            </a:r>
          </a:p>
          <a:p>
            <a:pPr>
              <a:lnSpc>
                <a:spcPct val="100000"/>
              </a:lnSpc>
              <a:buFont typeface="Wingdings" panose="05000000000000000000" pitchFamily="2" charset="2"/>
              <a:buChar char="Ø"/>
            </a:pPr>
            <a:endParaRPr lang="en-GB" sz="3300" dirty="0"/>
          </a:p>
          <a:p>
            <a:pPr>
              <a:lnSpc>
                <a:spcPct val="100000"/>
              </a:lnSpc>
              <a:buFont typeface="Wingdings" panose="05000000000000000000" pitchFamily="2" charset="2"/>
              <a:buChar char="Ø"/>
            </a:pPr>
            <a:endParaRPr lang="en-GB" sz="3300" dirty="0"/>
          </a:p>
          <a:p>
            <a:pPr>
              <a:lnSpc>
                <a:spcPct val="100000"/>
              </a:lnSpc>
              <a:buFont typeface="Wingdings" panose="05000000000000000000" pitchFamily="2" charset="2"/>
              <a:buChar char="Ø"/>
            </a:pPr>
            <a:endParaRPr lang="en-GB" sz="3300" dirty="0"/>
          </a:p>
          <a:p>
            <a:pPr>
              <a:lnSpc>
                <a:spcPct val="100000"/>
              </a:lnSpc>
              <a:buFont typeface="Wingdings" panose="05000000000000000000" pitchFamily="2" charset="2"/>
              <a:buChar char="Ø"/>
            </a:pPr>
            <a:endParaRPr lang="en-GB" sz="3300" dirty="0"/>
          </a:p>
          <a:p>
            <a:pPr marL="0" indent="0">
              <a:lnSpc>
                <a:spcPct val="120000"/>
              </a:lnSpc>
              <a:buNone/>
            </a:pPr>
            <a:endParaRPr lang="en-GB" sz="3300" dirty="0"/>
          </a:p>
          <a:p>
            <a:pPr marL="0" indent="0">
              <a:lnSpc>
                <a:spcPct val="120000"/>
              </a:lnSpc>
              <a:buNone/>
            </a:pPr>
            <a:endParaRPr lang="en-GB" sz="3300" dirty="0"/>
          </a:p>
          <a:p>
            <a:pPr>
              <a:lnSpc>
                <a:spcPct val="120000"/>
              </a:lnSpc>
              <a:buFont typeface="Wingdings" panose="05000000000000000000" pitchFamily="2" charset="2"/>
              <a:buChar char="Ø"/>
            </a:pPr>
            <a:endParaRPr lang="en-GB" sz="3300" dirty="0"/>
          </a:p>
          <a:p>
            <a:pPr marL="0" indent="0">
              <a:lnSpc>
                <a:spcPct val="120000"/>
              </a:lnSpc>
              <a:buNone/>
            </a:pPr>
            <a:endParaRPr lang="en-GB" sz="3300" dirty="0"/>
          </a:p>
          <a:p>
            <a:pPr marL="0" indent="0">
              <a:buNone/>
            </a:pPr>
            <a:endParaRPr lang="en-GB" sz="3300" dirty="0"/>
          </a:p>
          <a:p>
            <a:pPr marL="0" indent="0">
              <a:buNone/>
            </a:pPr>
            <a:endParaRPr lang="en-GB" sz="3300" dirty="0"/>
          </a:p>
          <a:p>
            <a:pPr marL="0" indent="0">
              <a:buNone/>
            </a:pPr>
            <a:endParaRPr lang="en-GB" sz="3300" dirty="0"/>
          </a:p>
        </p:txBody>
      </p:sp>
    </p:spTree>
    <p:extLst>
      <p:ext uri="{BB962C8B-B14F-4D97-AF65-F5344CB8AC3E}">
        <p14:creationId xmlns:p14="http://schemas.microsoft.com/office/powerpoint/2010/main" val="2975705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56" y="398112"/>
            <a:ext cx="14728821" cy="800421"/>
          </a:xfrm>
        </p:spPr>
        <p:txBody>
          <a:bodyPr>
            <a:noAutofit/>
          </a:bodyPr>
          <a:lstStyle/>
          <a:p>
            <a:br>
              <a:rPr lang="en-GB" sz="3600" dirty="0">
                <a:solidFill>
                  <a:srgbClr val="C00000"/>
                </a:solidFill>
              </a:rPr>
            </a:br>
            <a:r>
              <a:rPr lang="en-GB" sz="3600" dirty="0">
                <a:solidFill>
                  <a:srgbClr val="C00000"/>
                </a:solidFill>
              </a:rPr>
              <a:t>THE PHASES OF RECOVERY</a:t>
            </a:r>
          </a:p>
        </p:txBody>
      </p:sp>
      <p:sp>
        <p:nvSpPr>
          <p:cNvPr id="4" name="Slide Number Placeholder 3"/>
          <p:cNvSpPr>
            <a:spLocks noGrp="1"/>
          </p:cNvSpPr>
          <p:nvPr>
            <p:ph type="sldNum" sz="quarter" idx="12"/>
          </p:nvPr>
        </p:nvSpPr>
        <p:spPr/>
        <p:txBody>
          <a:bodyPr/>
          <a:lstStyle/>
          <a:p>
            <a:pPr defTabSz="1371600">
              <a:defRPr/>
            </a:pPr>
            <a:fld id="{7FA20B27-8120-FF4C-A35F-19DE62DFA706}" type="slidenum">
              <a:rPr lang="en-GB">
                <a:solidFill>
                  <a:prstClr val="black">
                    <a:tint val="75000"/>
                  </a:prstClr>
                </a:solidFill>
                <a:latin typeface="Calibri"/>
              </a:rPr>
              <a:pPr defTabSz="1371600">
                <a:defRPr/>
              </a:pPr>
              <a:t>22</a:t>
            </a:fld>
            <a:endParaRPr lang="en-GB" dirty="0">
              <a:solidFill>
                <a:prstClr val="black">
                  <a:tint val="75000"/>
                </a:prstClr>
              </a:solidFill>
              <a:latin typeface="Calibri"/>
            </a:endParaRPr>
          </a:p>
        </p:txBody>
      </p:sp>
      <p:graphicFrame>
        <p:nvGraphicFramePr>
          <p:cNvPr id="6" name="Table 5"/>
          <p:cNvGraphicFramePr>
            <a:graphicFrameLocks noGrp="1"/>
          </p:cNvGraphicFramePr>
          <p:nvPr/>
        </p:nvGraphicFramePr>
        <p:xfrm>
          <a:off x="819899" y="3214164"/>
          <a:ext cx="16210802" cy="4732020"/>
        </p:xfrm>
        <a:graphic>
          <a:graphicData uri="http://schemas.openxmlformats.org/drawingml/2006/table">
            <a:tbl>
              <a:tblPr firstRow="1" firstCol="1" bandRow="1">
                <a:tableStyleId>{5C22544A-7EE6-4342-B048-85BDC9FD1C3A}</a:tableStyleId>
              </a:tblPr>
              <a:tblGrid>
                <a:gridCol w="1287794">
                  <a:extLst>
                    <a:ext uri="{9D8B030D-6E8A-4147-A177-3AD203B41FA5}">
                      <a16:colId xmlns:a16="http://schemas.microsoft.com/office/drawing/2014/main" val="489047865"/>
                    </a:ext>
                  </a:extLst>
                </a:gridCol>
                <a:gridCol w="5984748">
                  <a:extLst>
                    <a:ext uri="{9D8B030D-6E8A-4147-A177-3AD203B41FA5}">
                      <a16:colId xmlns:a16="http://schemas.microsoft.com/office/drawing/2014/main" val="775010690"/>
                    </a:ext>
                  </a:extLst>
                </a:gridCol>
                <a:gridCol w="8938260">
                  <a:extLst>
                    <a:ext uri="{9D8B030D-6E8A-4147-A177-3AD203B41FA5}">
                      <a16:colId xmlns:a16="http://schemas.microsoft.com/office/drawing/2014/main" val="2371192744"/>
                    </a:ext>
                  </a:extLst>
                </a:gridCol>
              </a:tblGrid>
              <a:tr h="411480">
                <a:tc>
                  <a:txBody>
                    <a:bodyPr/>
                    <a:lstStyle/>
                    <a:p>
                      <a:pPr>
                        <a:spcAft>
                          <a:spcPts val="0"/>
                        </a:spcAft>
                      </a:pPr>
                      <a:r>
                        <a:rPr lang="en-GB" sz="2700" dirty="0">
                          <a:effectLst/>
                          <a:latin typeface="Arial" panose="020B0604020202020204" pitchFamily="34" charset="0"/>
                          <a:cs typeface="Arial" panose="020B0604020202020204" pitchFamily="34" charset="0"/>
                        </a:rPr>
                        <a:t>Phase</a:t>
                      </a:r>
                      <a:endParaRPr lang="en-GB" sz="2700" dirty="0">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tc>
                  <a:txBody>
                    <a:bodyPr/>
                    <a:lstStyle/>
                    <a:p>
                      <a:pPr>
                        <a:spcAft>
                          <a:spcPts val="0"/>
                        </a:spcAft>
                      </a:pPr>
                      <a:r>
                        <a:rPr lang="en-GB" sz="2700">
                          <a:effectLst/>
                          <a:latin typeface="Arial" panose="020B0604020202020204" pitchFamily="34" charset="0"/>
                          <a:cs typeface="Arial" panose="020B0604020202020204" pitchFamily="34" charset="0"/>
                        </a:rPr>
                        <a:t>Title</a:t>
                      </a:r>
                      <a:endParaRPr lang="en-GB" sz="2700">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tc>
                  <a:txBody>
                    <a:bodyPr/>
                    <a:lstStyle/>
                    <a:p>
                      <a:pPr>
                        <a:spcAft>
                          <a:spcPts val="0"/>
                        </a:spcAft>
                      </a:pPr>
                      <a:r>
                        <a:rPr lang="en-GB" sz="2700" dirty="0">
                          <a:effectLst/>
                          <a:latin typeface="Arial" panose="020B0604020202020204" pitchFamily="34" charset="0"/>
                          <a:cs typeface="Arial" panose="020B0604020202020204" pitchFamily="34" charset="0"/>
                        </a:rPr>
                        <a:t>Description</a:t>
                      </a:r>
                      <a:endParaRPr lang="en-GB" sz="2700" dirty="0">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3021199563"/>
                  </a:ext>
                </a:extLst>
              </a:tr>
              <a:tr h="1097280">
                <a:tc>
                  <a:txBody>
                    <a:bodyPr/>
                    <a:lstStyle/>
                    <a:p>
                      <a:pPr>
                        <a:spcAft>
                          <a:spcPts val="0"/>
                        </a:spcAft>
                      </a:pPr>
                      <a:r>
                        <a:rPr lang="en-GB" sz="2400" dirty="0">
                          <a:effectLst/>
                          <a:latin typeface="Arial" panose="020B0604020202020204" pitchFamily="34" charset="0"/>
                          <a:cs typeface="Arial" panose="020B0604020202020204" pitchFamily="34" charset="0"/>
                        </a:rPr>
                        <a:t>1</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tc>
                  <a:txBody>
                    <a:bodyPr/>
                    <a:lstStyle/>
                    <a:p>
                      <a:pPr>
                        <a:spcAft>
                          <a:spcPts val="0"/>
                        </a:spcAft>
                      </a:pPr>
                      <a:r>
                        <a:rPr lang="en-GB" sz="2700" dirty="0">
                          <a:solidFill>
                            <a:schemeClr val="tx1"/>
                          </a:solidFill>
                          <a:effectLst/>
                          <a:latin typeface="Arial" panose="020B0604020202020204" pitchFamily="34" charset="0"/>
                          <a:cs typeface="Arial" panose="020B0604020202020204" pitchFamily="34" charset="0"/>
                        </a:rPr>
                        <a:t>Crisis</a:t>
                      </a:r>
                      <a:endParaRPr lang="en-GB" sz="2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tc>
                  <a:txBody>
                    <a:bodyPr/>
                    <a:lstStyle/>
                    <a:p>
                      <a:pPr>
                        <a:spcAft>
                          <a:spcPts val="0"/>
                        </a:spcAft>
                      </a:pPr>
                      <a:r>
                        <a:rPr lang="en-GB" sz="2400" dirty="0">
                          <a:solidFill>
                            <a:schemeClr val="tx1"/>
                          </a:solidFill>
                          <a:effectLst/>
                          <a:latin typeface="Arial" panose="020B0604020202020204" pitchFamily="34" charset="0"/>
                          <a:cs typeface="Arial" panose="020B0604020202020204" pitchFamily="34" charset="0"/>
                        </a:rPr>
                        <a:t>The UK is in lockdown OR international</a:t>
                      </a:r>
                      <a:r>
                        <a:rPr lang="en-GB" sz="2400" baseline="0" dirty="0">
                          <a:solidFill>
                            <a:schemeClr val="tx1"/>
                          </a:solidFill>
                          <a:effectLst/>
                          <a:latin typeface="Arial" panose="020B0604020202020204" pitchFamily="34" charset="0"/>
                          <a:cs typeface="Arial" panose="020B0604020202020204" pitchFamily="34" charset="0"/>
                        </a:rPr>
                        <a:t> </a:t>
                      </a:r>
                      <a:r>
                        <a:rPr lang="en-GB" sz="2400" dirty="0">
                          <a:solidFill>
                            <a:schemeClr val="tx1"/>
                          </a:solidFill>
                          <a:effectLst/>
                          <a:latin typeface="Arial" panose="020B0604020202020204" pitchFamily="34" charset="0"/>
                          <a:cs typeface="Arial" panose="020B0604020202020204" pitchFamily="34" charset="0"/>
                        </a:rPr>
                        <a:t>markets are in lockdown. Travel restricted.</a:t>
                      </a:r>
                    </a:p>
                    <a:p>
                      <a:pPr>
                        <a:spcAft>
                          <a:spcPts val="0"/>
                        </a:spcAft>
                      </a:pPr>
                      <a:r>
                        <a:rPr lang="en-GB" sz="2400" dirty="0">
                          <a:solidFill>
                            <a:schemeClr val="tx1"/>
                          </a:solidFill>
                          <a:effectLst/>
                          <a:latin typeface="Arial" panose="020B0604020202020204" pitchFamily="34" charset="0"/>
                          <a:cs typeface="Arial" panose="020B0604020202020204" pitchFamily="34" charset="0"/>
                        </a:rPr>
                        <a:t> </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3355907195"/>
                  </a:ext>
                </a:extLst>
              </a:tr>
              <a:tr h="1097280">
                <a:tc>
                  <a:txBody>
                    <a:bodyPr/>
                    <a:lstStyle/>
                    <a:p>
                      <a:pPr>
                        <a:spcAft>
                          <a:spcPts val="0"/>
                        </a:spcAft>
                      </a:pPr>
                      <a:r>
                        <a:rPr lang="en-GB" sz="2400" dirty="0">
                          <a:effectLst/>
                          <a:latin typeface="Arial" panose="020B0604020202020204" pitchFamily="34" charset="0"/>
                          <a:cs typeface="Arial" panose="020B0604020202020204" pitchFamily="34" charset="0"/>
                        </a:rPr>
                        <a:t>2</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tc>
                  <a:txBody>
                    <a:bodyPr/>
                    <a:lstStyle/>
                    <a:p>
                      <a:pPr>
                        <a:spcAft>
                          <a:spcPts val="0"/>
                        </a:spcAft>
                      </a:pPr>
                      <a:r>
                        <a:rPr lang="en-GB" sz="2700" dirty="0">
                          <a:solidFill>
                            <a:schemeClr val="tx1"/>
                          </a:solidFill>
                          <a:effectLst/>
                          <a:latin typeface="Arial" panose="020B0604020202020204" pitchFamily="34" charset="0"/>
                          <a:cs typeface="Arial" panose="020B0604020202020204" pitchFamily="34" charset="0"/>
                        </a:rPr>
                        <a:t>Early Recovery</a:t>
                      </a:r>
                      <a:endParaRPr lang="en-GB" sz="2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tc>
                  <a:txBody>
                    <a:bodyPr/>
                    <a:lstStyle/>
                    <a:p>
                      <a:pPr>
                        <a:spcAft>
                          <a:spcPts val="0"/>
                        </a:spcAft>
                      </a:pPr>
                      <a:r>
                        <a:rPr lang="en-GB" sz="2400" dirty="0">
                          <a:solidFill>
                            <a:schemeClr val="tx1"/>
                          </a:solidFill>
                          <a:effectLst/>
                          <a:latin typeface="Arial" panose="020B0604020202020204" pitchFamily="34" charset="0"/>
                          <a:cs typeface="Arial" panose="020B0604020202020204" pitchFamily="34" charset="0"/>
                        </a:rPr>
                        <a:t>International</a:t>
                      </a:r>
                      <a:r>
                        <a:rPr lang="en-GB" sz="2400" baseline="0" dirty="0">
                          <a:solidFill>
                            <a:schemeClr val="tx1"/>
                          </a:solidFill>
                          <a:effectLst/>
                          <a:latin typeface="Arial" panose="020B0604020202020204" pitchFamily="34" charset="0"/>
                          <a:cs typeface="Arial" panose="020B0604020202020204" pitchFamily="34" charset="0"/>
                        </a:rPr>
                        <a:t> m</a:t>
                      </a:r>
                      <a:r>
                        <a:rPr lang="en-GB" sz="2400" dirty="0">
                          <a:solidFill>
                            <a:schemeClr val="tx1"/>
                          </a:solidFill>
                          <a:effectLst/>
                          <a:latin typeface="Arial" panose="020B0604020202020204" pitchFamily="34" charset="0"/>
                          <a:cs typeface="Arial" panose="020B0604020202020204" pitchFamily="34" charset="0"/>
                        </a:rPr>
                        <a:t>arkets pass the peak number of cases. Restrictions on movement start to loosen. </a:t>
                      </a:r>
                    </a:p>
                    <a:p>
                      <a:pPr>
                        <a:spcAft>
                          <a:spcPts val="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2295311461"/>
                  </a:ext>
                </a:extLst>
              </a:tr>
              <a:tr h="1097280">
                <a:tc>
                  <a:txBody>
                    <a:bodyPr/>
                    <a:lstStyle/>
                    <a:p>
                      <a:pPr>
                        <a:spcAft>
                          <a:spcPts val="0"/>
                        </a:spcAft>
                      </a:pPr>
                      <a:r>
                        <a:rPr lang="en-GB" sz="2400" dirty="0">
                          <a:effectLst/>
                          <a:latin typeface="Arial" panose="020B0604020202020204" pitchFamily="34" charset="0"/>
                          <a:cs typeface="Arial" panose="020B0604020202020204" pitchFamily="34" charset="0"/>
                        </a:rPr>
                        <a:t>3</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tc>
                  <a:txBody>
                    <a:bodyPr/>
                    <a:lstStyle/>
                    <a:p>
                      <a:pPr>
                        <a:spcAft>
                          <a:spcPts val="0"/>
                        </a:spcAft>
                      </a:pPr>
                      <a:r>
                        <a:rPr lang="en-GB" sz="2700" dirty="0">
                          <a:solidFill>
                            <a:schemeClr val="tx1"/>
                          </a:solidFill>
                          <a:effectLst/>
                          <a:latin typeface="Arial" panose="020B0604020202020204" pitchFamily="34" charset="0"/>
                          <a:cs typeface="Arial" panose="020B0604020202020204" pitchFamily="34" charset="0"/>
                        </a:rPr>
                        <a:t>Recovery – Manage demand</a:t>
                      </a:r>
                      <a:endParaRPr lang="en-GB" sz="2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tc>
                  <a:txBody>
                    <a:bodyPr/>
                    <a:lstStyle/>
                    <a:p>
                      <a:pPr>
                        <a:spcAft>
                          <a:spcPts val="0"/>
                        </a:spcAft>
                      </a:pPr>
                      <a:r>
                        <a:rPr lang="en-GB" sz="2400" dirty="0">
                          <a:solidFill>
                            <a:schemeClr val="tx1"/>
                          </a:solidFill>
                          <a:effectLst/>
                          <a:latin typeface="Arial" panose="020B0604020202020204" pitchFamily="34" charset="0"/>
                          <a:cs typeface="Arial" panose="020B0604020202020204" pitchFamily="34" charset="0"/>
                        </a:rPr>
                        <a:t>Lockdown restrictions fully lifted with continued but less disruptive containment measures.</a:t>
                      </a:r>
                      <a:r>
                        <a:rPr lang="en-GB" sz="2400" baseline="0" dirty="0">
                          <a:solidFill>
                            <a:schemeClr val="tx1"/>
                          </a:solidFill>
                          <a:effectLst/>
                          <a:latin typeface="Arial" panose="020B0604020202020204" pitchFamily="34" charset="0"/>
                          <a:cs typeface="Arial" panose="020B0604020202020204" pitchFamily="34" charset="0"/>
                        </a:rPr>
                        <a:t> </a:t>
                      </a:r>
                    </a:p>
                    <a:p>
                      <a:pPr>
                        <a:spcAft>
                          <a:spcPts val="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2084269352"/>
                  </a:ext>
                </a:extLst>
              </a:tr>
              <a:tr h="1028700">
                <a:tc>
                  <a:txBody>
                    <a:bodyPr/>
                    <a:lstStyle/>
                    <a:p>
                      <a:pPr>
                        <a:spcAft>
                          <a:spcPts val="0"/>
                        </a:spcAft>
                      </a:pPr>
                      <a:r>
                        <a:rPr lang="en-GB" sz="2400" dirty="0">
                          <a:effectLst/>
                          <a:latin typeface="Arial" panose="020B0604020202020204" pitchFamily="34" charset="0"/>
                          <a:cs typeface="Arial" panose="020B0604020202020204" pitchFamily="34" charset="0"/>
                        </a:rPr>
                        <a:t>4</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tc>
                  <a:txBody>
                    <a:bodyPr/>
                    <a:lstStyle/>
                    <a:p>
                      <a:pPr>
                        <a:spcAft>
                          <a:spcPts val="0"/>
                        </a:spcAft>
                      </a:pPr>
                      <a:r>
                        <a:rPr lang="en-GB" sz="2700" dirty="0">
                          <a:solidFill>
                            <a:schemeClr val="tx1"/>
                          </a:solidFill>
                          <a:effectLst/>
                          <a:latin typeface="Arial" panose="020B0604020202020204" pitchFamily="34" charset="0"/>
                          <a:cs typeface="Arial" panose="020B0604020202020204" pitchFamily="34" charset="0"/>
                        </a:rPr>
                        <a:t>Recovery – Build &amp; maintain demand</a:t>
                      </a:r>
                      <a:endParaRPr lang="en-GB" sz="2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tc>
                  <a:txBody>
                    <a:bodyPr/>
                    <a:lstStyle/>
                    <a:p>
                      <a:pPr>
                        <a:spcAft>
                          <a:spcPts val="0"/>
                        </a:spcAft>
                      </a:pPr>
                      <a:r>
                        <a:rPr lang="en-GB" sz="2400" dirty="0">
                          <a:solidFill>
                            <a:schemeClr val="tx1"/>
                          </a:solidFill>
                          <a:effectLst/>
                          <a:latin typeface="Arial" panose="020B0604020202020204" pitchFamily="34" charset="0"/>
                          <a:cs typeface="Arial" panose="020B0604020202020204" pitchFamily="34" charset="0"/>
                        </a:rPr>
                        <a:t>The UK is fully open for business. Travel restrictions are lifted with international markets open for inbound travel.</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3753846398"/>
                  </a:ext>
                </a:extLst>
              </a:tr>
            </a:tbl>
          </a:graphicData>
        </a:graphic>
      </p:graphicFrame>
      <p:sp>
        <p:nvSpPr>
          <p:cNvPr id="5" name="Content Placeholder 2"/>
          <p:cNvSpPr>
            <a:spLocks noGrp="1"/>
          </p:cNvSpPr>
          <p:nvPr>
            <p:ph idx="1"/>
          </p:nvPr>
        </p:nvSpPr>
        <p:spPr>
          <a:xfrm>
            <a:off x="467856" y="1971450"/>
            <a:ext cx="17466462" cy="820233"/>
          </a:xfrm>
        </p:spPr>
        <p:txBody>
          <a:bodyPr>
            <a:normAutofit/>
          </a:bodyPr>
          <a:lstStyle/>
          <a:p>
            <a:pPr marL="0" indent="0">
              <a:lnSpc>
                <a:spcPct val="120000"/>
              </a:lnSpc>
              <a:buNone/>
            </a:pPr>
            <a:r>
              <a:rPr lang="en-GB" sz="3150" dirty="0"/>
              <a:t>The below illustrates the four phases of recovery that VisitBritain and </a:t>
            </a:r>
            <a:r>
              <a:rPr lang="en-GB" sz="3150" dirty="0" err="1"/>
              <a:t>VisitEngland</a:t>
            </a:r>
            <a:r>
              <a:rPr lang="en-GB" sz="3150" dirty="0"/>
              <a:t> is working to. </a:t>
            </a:r>
          </a:p>
          <a:p>
            <a:pPr marL="0" indent="0">
              <a:buNone/>
            </a:pPr>
            <a:endParaRPr lang="en-GB" sz="3150" dirty="0"/>
          </a:p>
          <a:p>
            <a:pPr marL="0" indent="0">
              <a:buNone/>
            </a:pPr>
            <a:endParaRPr lang="en-GB" sz="3150" dirty="0"/>
          </a:p>
          <a:p>
            <a:pPr marL="0" indent="0">
              <a:buNone/>
            </a:pPr>
            <a:endParaRPr lang="en-GB" sz="3150" dirty="0"/>
          </a:p>
        </p:txBody>
      </p:sp>
    </p:spTree>
    <p:extLst>
      <p:ext uri="{BB962C8B-B14F-4D97-AF65-F5344CB8AC3E}">
        <p14:creationId xmlns:p14="http://schemas.microsoft.com/office/powerpoint/2010/main" val="2996933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dirty="0"/>
              <a:t>CONSUMER MESSAGING</a:t>
            </a:r>
          </a:p>
        </p:txBody>
      </p:sp>
    </p:spTree>
    <p:extLst>
      <p:ext uri="{BB962C8B-B14F-4D97-AF65-F5344CB8AC3E}">
        <p14:creationId xmlns:p14="http://schemas.microsoft.com/office/powerpoint/2010/main" val="3842865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H="1">
            <a:off x="1359328" y="2775576"/>
            <a:ext cx="3648" cy="7147401"/>
          </a:xfrm>
          <a:prstGeom prst="straightConnector1">
            <a:avLst/>
          </a:prstGeom>
          <a:ln w="1143000">
            <a:gradFill>
              <a:gsLst>
                <a:gs pos="0">
                  <a:srgbClr val="FF0000"/>
                </a:gs>
                <a:gs pos="18000">
                  <a:srgbClr val="FFC000"/>
                </a:gs>
                <a:gs pos="74000">
                  <a:schemeClr val="accent6">
                    <a:lumMod val="60000"/>
                    <a:lumOff val="40000"/>
                  </a:schemeClr>
                </a:gs>
                <a:gs pos="45000">
                  <a:srgbClr val="FFFF00"/>
                </a:gs>
              </a:gsLst>
              <a:lin ang="5400000" scaled="1"/>
            </a:gradFill>
            <a:tailEnd type="none"/>
          </a:ln>
        </p:spPr>
        <p:style>
          <a:lnRef idx="3">
            <a:schemeClr val="dk1"/>
          </a:lnRef>
          <a:fillRef idx="0">
            <a:schemeClr val="dk1"/>
          </a:fillRef>
          <a:effectRef idx="2">
            <a:schemeClr val="dk1"/>
          </a:effectRef>
          <a:fontRef idx="minor">
            <a:schemeClr val="tx1"/>
          </a:fontRef>
        </p:style>
      </p:cxnSp>
      <p:sp>
        <p:nvSpPr>
          <p:cNvPr id="24" name="Rounded Rectangle 23"/>
          <p:cNvSpPr/>
          <p:nvPr/>
        </p:nvSpPr>
        <p:spPr>
          <a:xfrm>
            <a:off x="548261" y="1824792"/>
            <a:ext cx="1730498" cy="638629"/>
          </a:xfrm>
          <a:prstGeom prst="round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GB" sz="1950" dirty="0">
                <a:solidFill>
                  <a:srgbClr val="000000"/>
                </a:solidFill>
                <a:latin typeface="Arial" panose="020B0604020202020204" pitchFamily="34" charset="0"/>
                <a:cs typeface="Arial" panose="020B0604020202020204" pitchFamily="34" charset="0"/>
              </a:rPr>
              <a:t>Scale/ Voice</a:t>
            </a:r>
          </a:p>
        </p:txBody>
      </p:sp>
      <p:sp>
        <p:nvSpPr>
          <p:cNvPr id="54" name="Rounded Rectangle 53"/>
          <p:cNvSpPr/>
          <p:nvPr/>
        </p:nvSpPr>
        <p:spPr>
          <a:xfrm>
            <a:off x="-188583" y="99314"/>
            <a:ext cx="1680201" cy="960120"/>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GB" sz="3000" b="1" dirty="0">
              <a:solidFill>
                <a:srgbClr val="FF0000"/>
              </a:solidFill>
              <a:latin typeface="Calibri" panose="020F0502020204030204"/>
            </a:endParaRPr>
          </a:p>
        </p:txBody>
      </p:sp>
      <p:sp>
        <p:nvSpPr>
          <p:cNvPr id="2" name="TextBox 1"/>
          <p:cNvSpPr txBox="1"/>
          <p:nvPr/>
        </p:nvSpPr>
        <p:spPr>
          <a:xfrm>
            <a:off x="755563" y="2817840"/>
            <a:ext cx="1386840" cy="438582"/>
          </a:xfrm>
          <a:prstGeom prst="rect">
            <a:avLst/>
          </a:prstGeom>
          <a:noFill/>
        </p:spPr>
        <p:txBody>
          <a:bodyPr wrap="square" rtlCol="0">
            <a:spAutoFit/>
          </a:bodyPr>
          <a:lstStyle/>
          <a:p>
            <a:pPr defTabSz="1371600">
              <a:defRPr/>
            </a:pPr>
            <a:r>
              <a:rPr lang="en-GB" sz="2250" b="1" dirty="0">
                <a:solidFill>
                  <a:srgbClr val="000000"/>
                </a:solidFill>
                <a:latin typeface="Arial" panose="020B0604020202020204" pitchFamily="34" charset="0"/>
                <a:cs typeface="Arial" panose="020B0604020202020204" pitchFamily="34" charset="0"/>
              </a:rPr>
              <a:t>Phase 1</a:t>
            </a:r>
          </a:p>
        </p:txBody>
      </p:sp>
      <p:sp>
        <p:nvSpPr>
          <p:cNvPr id="23" name="TextBox 22"/>
          <p:cNvSpPr txBox="1"/>
          <p:nvPr/>
        </p:nvSpPr>
        <p:spPr>
          <a:xfrm>
            <a:off x="692016" y="4924209"/>
            <a:ext cx="1386840" cy="438582"/>
          </a:xfrm>
          <a:prstGeom prst="rect">
            <a:avLst/>
          </a:prstGeom>
          <a:noFill/>
        </p:spPr>
        <p:txBody>
          <a:bodyPr wrap="square" rtlCol="0">
            <a:spAutoFit/>
          </a:bodyPr>
          <a:lstStyle/>
          <a:p>
            <a:pPr defTabSz="1371600">
              <a:defRPr/>
            </a:pPr>
            <a:r>
              <a:rPr lang="en-GB" sz="2250" b="1" dirty="0">
                <a:solidFill>
                  <a:srgbClr val="000000"/>
                </a:solidFill>
                <a:latin typeface="Arial" panose="020B0604020202020204" pitchFamily="34" charset="0"/>
                <a:cs typeface="Arial" panose="020B0604020202020204" pitchFamily="34" charset="0"/>
              </a:rPr>
              <a:t>Phase 2</a:t>
            </a:r>
          </a:p>
        </p:txBody>
      </p:sp>
      <p:sp>
        <p:nvSpPr>
          <p:cNvPr id="25" name="TextBox 24"/>
          <p:cNvSpPr txBox="1"/>
          <p:nvPr/>
        </p:nvSpPr>
        <p:spPr>
          <a:xfrm>
            <a:off x="665908" y="6945497"/>
            <a:ext cx="1386840" cy="438582"/>
          </a:xfrm>
          <a:prstGeom prst="rect">
            <a:avLst/>
          </a:prstGeom>
          <a:noFill/>
        </p:spPr>
        <p:txBody>
          <a:bodyPr wrap="square" rtlCol="0">
            <a:spAutoFit/>
          </a:bodyPr>
          <a:lstStyle/>
          <a:p>
            <a:pPr defTabSz="1371600">
              <a:defRPr/>
            </a:pPr>
            <a:r>
              <a:rPr lang="en-GB" sz="2250" b="1" dirty="0">
                <a:solidFill>
                  <a:srgbClr val="000000"/>
                </a:solidFill>
                <a:latin typeface="Arial" panose="020B0604020202020204" pitchFamily="34" charset="0"/>
                <a:cs typeface="Arial" panose="020B0604020202020204" pitchFamily="34" charset="0"/>
              </a:rPr>
              <a:t>Phase 3</a:t>
            </a:r>
          </a:p>
        </p:txBody>
      </p:sp>
      <p:sp>
        <p:nvSpPr>
          <p:cNvPr id="26" name="TextBox 25"/>
          <p:cNvSpPr txBox="1"/>
          <p:nvPr/>
        </p:nvSpPr>
        <p:spPr>
          <a:xfrm>
            <a:off x="720090" y="9369685"/>
            <a:ext cx="1386840" cy="438582"/>
          </a:xfrm>
          <a:prstGeom prst="rect">
            <a:avLst/>
          </a:prstGeom>
          <a:noFill/>
        </p:spPr>
        <p:txBody>
          <a:bodyPr wrap="square" rtlCol="0">
            <a:spAutoFit/>
          </a:bodyPr>
          <a:lstStyle/>
          <a:p>
            <a:pPr defTabSz="1371600">
              <a:defRPr/>
            </a:pPr>
            <a:r>
              <a:rPr lang="en-GB" sz="2250" b="1" dirty="0">
                <a:solidFill>
                  <a:srgbClr val="000000"/>
                </a:solidFill>
                <a:latin typeface="Arial" panose="020B0604020202020204" pitchFamily="34" charset="0"/>
                <a:cs typeface="Arial" panose="020B0604020202020204" pitchFamily="34" charset="0"/>
              </a:rPr>
              <a:t>Phase 4</a:t>
            </a:r>
          </a:p>
        </p:txBody>
      </p:sp>
      <p:cxnSp>
        <p:nvCxnSpPr>
          <p:cNvPr id="4" name="Straight Arrow Connector 3"/>
          <p:cNvCxnSpPr/>
          <p:nvPr/>
        </p:nvCxnSpPr>
        <p:spPr>
          <a:xfrm>
            <a:off x="1338871" y="3786828"/>
            <a:ext cx="8103" cy="606975"/>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351225" y="5589672"/>
            <a:ext cx="0" cy="112240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51225" y="7734300"/>
            <a:ext cx="0" cy="112240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744567371"/>
              </p:ext>
            </p:extLst>
          </p:nvPr>
        </p:nvGraphicFramePr>
        <p:xfrm>
          <a:off x="2536489" y="1497331"/>
          <a:ext cx="15740567" cy="9032402"/>
        </p:xfrm>
        <a:graphic>
          <a:graphicData uri="http://schemas.openxmlformats.org/drawingml/2006/table">
            <a:tbl>
              <a:tblPr firstRow="1" bandRow="1">
                <a:tableStyleId>{5C22544A-7EE6-4342-B048-85BDC9FD1C3A}</a:tableStyleId>
              </a:tblPr>
              <a:tblGrid>
                <a:gridCol w="8072538">
                  <a:extLst>
                    <a:ext uri="{9D8B030D-6E8A-4147-A177-3AD203B41FA5}">
                      <a16:colId xmlns:a16="http://schemas.microsoft.com/office/drawing/2014/main" val="2132631874"/>
                    </a:ext>
                  </a:extLst>
                </a:gridCol>
                <a:gridCol w="7668029">
                  <a:extLst>
                    <a:ext uri="{9D8B030D-6E8A-4147-A177-3AD203B41FA5}">
                      <a16:colId xmlns:a16="http://schemas.microsoft.com/office/drawing/2014/main" val="1424265549"/>
                    </a:ext>
                  </a:extLst>
                </a:gridCol>
              </a:tblGrid>
              <a:tr h="1258593">
                <a:tc>
                  <a:txBody>
                    <a:bodyPr/>
                    <a:lstStyle/>
                    <a:p>
                      <a:pPr algn="ctr"/>
                      <a:r>
                        <a:rPr lang="en-GB" sz="4100" dirty="0">
                          <a:latin typeface="Arial" panose="020B0604020202020204" pitchFamily="34" charset="0"/>
                          <a:cs typeface="Arial" panose="020B0604020202020204" pitchFamily="34" charset="0"/>
                        </a:rPr>
                        <a:t>DOMESTIC</a:t>
                      </a:r>
                    </a:p>
                    <a:p>
                      <a:pPr algn="ctr"/>
                      <a:r>
                        <a:rPr lang="en-GB" sz="4100" dirty="0">
                          <a:latin typeface="Arial" panose="020B0604020202020204" pitchFamily="34" charset="0"/>
                          <a:cs typeface="Arial" panose="020B0604020202020204" pitchFamily="34" charset="0"/>
                        </a:rPr>
                        <a:t>VE TO CONSUMER</a:t>
                      </a:r>
                    </a:p>
                  </a:txBody>
                  <a:tcPr marL="137160" marR="137160" marT="68580" marB="68580"/>
                </a:tc>
                <a:tc>
                  <a:txBody>
                    <a:bodyPr/>
                    <a:lstStyle/>
                    <a:p>
                      <a:pPr algn="ctr"/>
                      <a:r>
                        <a:rPr lang="en-GB" sz="4100" dirty="0">
                          <a:latin typeface="Arial" panose="020B0604020202020204" pitchFamily="34" charset="0"/>
                          <a:cs typeface="Arial" panose="020B0604020202020204" pitchFamily="34" charset="0"/>
                        </a:rPr>
                        <a:t>INTERNATIONAL</a:t>
                      </a:r>
                    </a:p>
                    <a:p>
                      <a:pPr algn="ctr"/>
                      <a:r>
                        <a:rPr lang="en-GB" sz="4100" dirty="0">
                          <a:latin typeface="Arial" panose="020B0604020202020204" pitchFamily="34" charset="0"/>
                          <a:cs typeface="Arial" panose="020B0604020202020204" pitchFamily="34" charset="0"/>
                        </a:rPr>
                        <a:t>VB</a:t>
                      </a:r>
                      <a:r>
                        <a:rPr lang="en-GB" sz="4100" baseline="0" dirty="0">
                          <a:latin typeface="Arial" panose="020B0604020202020204" pitchFamily="34" charset="0"/>
                          <a:cs typeface="Arial" panose="020B0604020202020204" pitchFamily="34" charset="0"/>
                        </a:rPr>
                        <a:t> TO CONSUMER</a:t>
                      </a:r>
                      <a:endParaRPr lang="en-GB" sz="4100" dirty="0">
                        <a:solidFill>
                          <a:srgbClr val="FF0000"/>
                        </a:solidFill>
                        <a:latin typeface="Arial" panose="020B0604020202020204" pitchFamily="34" charset="0"/>
                        <a:cs typeface="Arial" panose="020B0604020202020204" pitchFamily="34" charset="0"/>
                      </a:endParaRPr>
                    </a:p>
                  </a:txBody>
                  <a:tcPr marL="137160" marR="137160" marT="68580" marB="68580"/>
                </a:tc>
                <a:extLst>
                  <a:ext uri="{0D108BD9-81ED-4DB2-BD59-A6C34878D82A}">
                    <a16:rowId xmlns:a16="http://schemas.microsoft.com/office/drawing/2014/main" val="684166237"/>
                  </a:ext>
                </a:extLst>
              </a:tr>
              <a:tr h="1960174">
                <a:tc>
                  <a:txBody>
                    <a:bodyPr/>
                    <a:lstStyle/>
                    <a:p>
                      <a:pPr algn="ctr"/>
                      <a:r>
                        <a:rPr lang="en-GB" sz="4100" dirty="0">
                          <a:latin typeface="Arial" panose="020B0604020202020204" pitchFamily="34" charset="0"/>
                          <a:cs typeface="Arial" panose="020B0604020202020204" pitchFamily="34" charset="0"/>
                        </a:rPr>
                        <a:t>Stay</a:t>
                      </a:r>
                      <a:r>
                        <a:rPr lang="en-GB" sz="4100" baseline="0" dirty="0">
                          <a:latin typeface="Arial" panose="020B0604020202020204" pitchFamily="34" charset="0"/>
                          <a:cs typeface="Arial" panose="020B0604020202020204" pitchFamily="34" charset="0"/>
                        </a:rPr>
                        <a:t> safe, while you can’t come visit us, enjoy Britain in our homes</a:t>
                      </a:r>
                      <a:endParaRPr lang="en-GB" sz="4100" dirty="0">
                        <a:latin typeface="Arial" panose="020B0604020202020204" pitchFamily="34" charset="0"/>
                        <a:cs typeface="Arial" panose="020B0604020202020204" pitchFamily="34" charset="0"/>
                      </a:endParaRPr>
                    </a:p>
                  </a:txBody>
                  <a:tcPr marL="137160" marR="137160" marT="68580" marB="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100" dirty="0">
                          <a:latin typeface="Arial" panose="020B0604020202020204" pitchFamily="34" charset="0"/>
                          <a:cs typeface="Arial" panose="020B0604020202020204" pitchFamily="34" charset="0"/>
                        </a:rPr>
                        <a:t>Stay</a:t>
                      </a:r>
                      <a:r>
                        <a:rPr lang="en-GB" sz="4100" baseline="0" dirty="0">
                          <a:latin typeface="Arial" panose="020B0604020202020204" pitchFamily="34" charset="0"/>
                          <a:cs typeface="Arial" panose="020B0604020202020204" pitchFamily="34" charset="0"/>
                        </a:rPr>
                        <a:t> safe, while you can’t come visit us, enjoy Britain in our homes</a:t>
                      </a:r>
                      <a:endParaRPr lang="en-GB" sz="4100" dirty="0">
                        <a:latin typeface="Arial" panose="020B0604020202020204" pitchFamily="34" charset="0"/>
                        <a:cs typeface="Arial" panose="020B0604020202020204" pitchFamily="34" charset="0"/>
                      </a:endParaRPr>
                    </a:p>
                  </a:txBody>
                  <a:tcPr marL="137160" marR="137160" marT="68580" marB="68580"/>
                </a:tc>
                <a:extLst>
                  <a:ext uri="{0D108BD9-81ED-4DB2-BD59-A6C34878D82A}">
                    <a16:rowId xmlns:a16="http://schemas.microsoft.com/office/drawing/2014/main" val="932045856"/>
                  </a:ext>
                </a:extLst>
              </a:tr>
              <a:tr h="1618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700" dirty="0">
                          <a:solidFill>
                            <a:srgbClr val="000000"/>
                          </a:solidFill>
                          <a:latin typeface="Arial" panose="020B0604020202020204" pitchFamily="34" charset="0"/>
                          <a:cs typeface="Arial" panose="020B0604020202020204" pitchFamily="34" charset="0"/>
                        </a:rPr>
                        <a:t>While you can now travel, destinations and facilities are not fully open and ready to welcome you – build your England wish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700" dirty="0">
                        <a:solidFill>
                          <a:srgbClr val="000000"/>
                        </a:solidFill>
                        <a:latin typeface="Arial" panose="020B0604020202020204" pitchFamily="34" charset="0"/>
                        <a:cs typeface="Arial" panose="020B0604020202020204" pitchFamily="34" charset="0"/>
                      </a:endParaRPr>
                    </a:p>
                  </a:txBody>
                  <a:tcPr marL="137160" marR="137160" marT="68580" marB="68580"/>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700" noProof="0" dirty="0">
                        <a:solidFill>
                          <a:srgbClr val="0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700" noProof="0" dirty="0">
                        <a:solidFill>
                          <a:srgbClr val="0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700" noProof="0" dirty="0">
                          <a:solidFill>
                            <a:srgbClr val="000000"/>
                          </a:solidFill>
                          <a:latin typeface="Arial" panose="020B0604020202020204" pitchFamily="34" charset="0"/>
                          <a:cs typeface="Arial" panose="020B0604020202020204" pitchFamily="34" charset="0"/>
                        </a:rPr>
                        <a:t>Inspirational message </a:t>
                      </a:r>
                      <a:endPar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700" dirty="0">
                          <a:solidFill>
                            <a:srgbClr val="000000"/>
                          </a:solidFill>
                          <a:latin typeface="Arial" panose="020B0604020202020204" pitchFamily="34" charset="0"/>
                          <a:cs typeface="Arial" panose="020B0604020202020204" pitchFamily="34" charset="0"/>
                        </a:rPr>
                        <a:t>Build your Britain</a:t>
                      </a:r>
                      <a:r>
                        <a:rPr lang="en-GB" sz="2700" baseline="0" dirty="0">
                          <a:solidFill>
                            <a:srgbClr val="000000"/>
                          </a:solidFill>
                          <a:latin typeface="Arial" panose="020B0604020202020204" pitchFamily="34" charset="0"/>
                          <a:cs typeface="Arial" panose="020B0604020202020204" pitchFamily="34" charset="0"/>
                        </a:rPr>
                        <a:t> </a:t>
                      </a:r>
                      <a:r>
                        <a:rPr lang="en-GB" sz="2700" dirty="0">
                          <a:solidFill>
                            <a:srgbClr val="000000"/>
                          </a:solidFill>
                          <a:latin typeface="Arial" panose="020B0604020202020204" pitchFamily="34" charset="0"/>
                          <a:cs typeface="Arial" panose="020B0604020202020204" pitchFamily="34" charset="0"/>
                        </a:rPr>
                        <a:t>wish list for when you can come visit us and we are ready to welcome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Underpinned by reassurance messages. </a:t>
                      </a:r>
                    </a:p>
                  </a:txBody>
                  <a:tcPr marL="137160" marR="137160" marT="68580" marB="68580"/>
                </a:tc>
                <a:extLst>
                  <a:ext uri="{0D108BD9-81ED-4DB2-BD59-A6C34878D82A}">
                    <a16:rowId xmlns:a16="http://schemas.microsoft.com/office/drawing/2014/main" val="794812490"/>
                  </a:ext>
                </a:extLst>
              </a:tr>
              <a:tr h="2365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700" dirty="0">
                          <a:solidFill>
                            <a:srgbClr val="000000"/>
                          </a:solidFill>
                          <a:latin typeface="Arial" panose="020B0604020202020204" pitchFamily="34" charset="0"/>
                          <a:cs typeface="Arial" panose="020B0604020202020204" pitchFamily="34" charset="0"/>
                        </a:rPr>
                        <a:t>I</a:t>
                      </a:r>
                      <a:r>
                        <a:rPr kumimoji="0" lang="en-GB" sz="2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nspirational</a:t>
                      </a:r>
                      <a:r>
                        <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&amp; Travel Reassurance message</a:t>
                      </a:r>
                      <a:r>
                        <a:rPr kumimoji="0" lang="en-GB" sz="27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“KNOW BEFORE YOU 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Including: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Industry Standard  - </a:t>
                      </a:r>
                      <a:r>
                        <a:rPr kumimoji="0" lang="en-GB" sz="2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We’re Good to Go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K</a:t>
                      </a:r>
                      <a:r>
                        <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now Before You Go message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Signposting</a:t>
                      </a:r>
                      <a:r>
                        <a:rPr kumimoji="0" lang="en-GB" sz="27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tools e.g. Ordnance Survey</a:t>
                      </a:r>
                    </a:p>
                  </a:txBody>
                  <a:tcPr marL="137160" marR="137160" marT="68580" marB="68580"/>
                </a:tc>
                <a:tc vMerge="1">
                  <a:txBody>
                    <a:bodyPr/>
                    <a:lstStyle/>
                    <a:p>
                      <a:endParaRPr lang="en-GB" dirty="0"/>
                    </a:p>
                  </a:txBody>
                  <a:tcPr/>
                </a:tc>
                <a:extLst>
                  <a:ext uri="{0D108BD9-81ED-4DB2-BD59-A6C34878D82A}">
                    <a16:rowId xmlns:a16="http://schemas.microsoft.com/office/drawing/2014/main" val="645828867"/>
                  </a:ext>
                </a:extLst>
              </a:tr>
              <a:tr h="1244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Welcome back campaign to build demand, possibly still carrying</a:t>
                      </a:r>
                      <a:r>
                        <a:rPr kumimoji="0" lang="en-GB" sz="27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 travel responsibly message</a:t>
                      </a:r>
                      <a:r>
                        <a:rPr kumimoji="0" lang="en-GB" sz="2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txBody>
                  <a:tcPr marL="137160" marR="137160" marT="68580" marB="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Welcome campaign to build demand</a:t>
                      </a:r>
                      <a:r>
                        <a:rPr kumimoji="0" lang="en-GB" sz="27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 make your wish</a:t>
                      </a:r>
                      <a:r>
                        <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27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list a reality!</a:t>
                      </a:r>
                      <a:endPar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137160" marR="137160" marT="68580" marB="68580"/>
                </a:tc>
                <a:extLst>
                  <a:ext uri="{0D108BD9-81ED-4DB2-BD59-A6C34878D82A}">
                    <a16:rowId xmlns:a16="http://schemas.microsoft.com/office/drawing/2014/main" val="2349699088"/>
                  </a:ext>
                </a:extLst>
              </a:tr>
            </a:tbl>
          </a:graphicData>
        </a:graphic>
      </p:graphicFrame>
      <p:pic>
        <p:nvPicPr>
          <p:cNvPr id="13" name="Picture 12"/>
          <p:cNvPicPr>
            <a:picLocks noChangeAspect="1"/>
          </p:cNvPicPr>
          <p:nvPr/>
        </p:nvPicPr>
        <p:blipFill>
          <a:blip r:embed="rId3"/>
          <a:stretch>
            <a:fillRect/>
          </a:stretch>
        </p:blipFill>
        <p:spPr>
          <a:xfrm>
            <a:off x="3810000" y="6334571"/>
            <a:ext cx="5085716" cy="465156"/>
          </a:xfrm>
          <a:prstGeom prst="rect">
            <a:avLst/>
          </a:prstGeom>
        </p:spPr>
      </p:pic>
      <p:sp>
        <p:nvSpPr>
          <p:cNvPr id="15" name="Title 1"/>
          <p:cNvSpPr txBox="1">
            <a:spLocks/>
          </p:cNvSpPr>
          <p:nvPr/>
        </p:nvSpPr>
        <p:spPr>
          <a:xfrm>
            <a:off x="467856" y="398112"/>
            <a:ext cx="14728821" cy="800421"/>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2000" b="1" i="0" kern="1200" baseline="0">
                <a:solidFill>
                  <a:srgbClr val="002060"/>
                </a:solidFill>
                <a:latin typeface="Arial" charset="0"/>
                <a:ea typeface="+mj-ea"/>
                <a:cs typeface="+mj-cs"/>
              </a:defRPr>
            </a:lvl1pPr>
          </a:lstStyle>
          <a:p>
            <a:pPr defTabSz="1371600"/>
            <a:br>
              <a:rPr lang="en-GB" sz="3600" dirty="0">
                <a:solidFill>
                  <a:srgbClr val="C00000"/>
                </a:solidFill>
              </a:rPr>
            </a:br>
            <a:r>
              <a:rPr lang="en-GB" sz="3600" dirty="0">
                <a:solidFill>
                  <a:srgbClr val="C00000"/>
                </a:solidFill>
              </a:rPr>
              <a:t>OVERVIEW</a:t>
            </a:r>
          </a:p>
        </p:txBody>
      </p:sp>
    </p:spTree>
    <p:extLst>
      <p:ext uri="{BB962C8B-B14F-4D97-AF65-F5344CB8AC3E}">
        <p14:creationId xmlns:p14="http://schemas.microsoft.com/office/powerpoint/2010/main" val="2125795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45300" y="4504265"/>
            <a:ext cx="10071101" cy="2198459"/>
          </a:xfrm>
        </p:spPr>
        <p:txBody>
          <a:bodyPr>
            <a:normAutofit/>
          </a:bodyPr>
          <a:lstStyle/>
          <a:p>
            <a:r>
              <a:rPr lang="en-GB" dirty="0"/>
              <a:t>THE STORY SO FAR</a:t>
            </a:r>
          </a:p>
          <a:p>
            <a:r>
              <a:rPr lang="en-GB" dirty="0"/>
              <a:t>Phases 1 &amp; 2</a:t>
            </a:r>
          </a:p>
        </p:txBody>
      </p:sp>
    </p:spTree>
    <p:extLst>
      <p:ext uri="{BB962C8B-B14F-4D97-AF65-F5344CB8AC3E}">
        <p14:creationId xmlns:p14="http://schemas.microsoft.com/office/powerpoint/2010/main" val="180852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56" y="398112"/>
            <a:ext cx="14728821" cy="800421"/>
          </a:xfrm>
        </p:spPr>
        <p:txBody>
          <a:bodyPr>
            <a:noAutofit/>
          </a:bodyPr>
          <a:lstStyle/>
          <a:p>
            <a:br>
              <a:rPr lang="en-GB" sz="3600" dirty="0">
                <a:solidFill>
                  <a:srgbClr val="C00000"/>
                </a:solidFill>
              </a:rPr>
            </a:br>
            <a:r>
              <a:rPr lang="en-GB" sz="3600" dirty="0">
                <a:solidFill>
                  <a:srgbClr val="C00000"/>
                </a:solidFill>
              </a:rPr>
              <a:t>PHASE 1 – 2: CRISIS TO EARLY RECOVERY</a:t>
            </a:r>
          </a:p>
        </p:txBody>
      </p:sp>
      <p:sp>
        <p:nvSpPr>
          <p:cNvPr id="4" name="Slide Number Placeholder 3"/>
          <p:cNvSpPr>
            <a:spLocks noGrp="1"/>
          </p:cNvSpPr>
          <p:nvPr>
            <p:ph type="sldNum" sz="quarter" idx="12"/>
          </p:nvPr>
        </p:nvSpPr>
        <p:spPr/>
        <p:txBody>
          <a:bodyPr/>
          <a:lstStyle/>
          <a:p>
            <a:pPr defTabSz="1371600">
              <a:defRPr/>
            </a:pPr>
            <a:fld id="{7FA20B27-8120-FF4C-A35F-19DE62DFA706}" type="slidenum">
              <a:rPr lang="en-GB">
                <a:solidFill>
                  <a:prstClr val="black">
                    <a:tint val="75000"/>
                  </a:prstClr>
                </a:solidFill>
                <a:latin typeface="Calibri"/>
              </a:rPr>
              <a:pPr defTabSz="1371600">
                <a:defRPr/>
              </a:pPr>
              <a:t>26</a:t>
            </a:fld>
            <a:endParaRPr lang="en-GB" dirty="0">
              <a:solidFill>
                <a:prstClr val="black">
                  <a:tint val="75000"/>
                </a:prstClr>
              </a:solidFill>
              <a:latin typeface="Calibri"/>
            </a:endParaRPr>
          </a:p>
        </p:txBody>
      </p:sp>
      <p:sp>
        <p:nvSpPr>
          <p:cNvPr id="5" name="Content Placeholder 4"/>
          <p:cNvSpPr>
            <a:spLocks noGrp="1"/>
          </p:cNvSpPr>
          <p:nvPr>
            <p:ph idx="1"/>
          </p:nvPr>
        </p:nvSpPr>
        <p:spPr>
          <a:xfrm>
            <a:off x="467857" y="1759789"/>
            <a:ext cx="9493562" cy="8322425"/>
          </a:xfrm>
        </p:spPr>
        <p:txBody>
          <a:bodyPr>
            <a:normAutofit/>
          </a:bodyPr>
          <a:lstStyle/>
          <a:p>
            <a:pPr marL="0" indent="0" algn="just">
              <a:buNone/>
            </a:pPr>
            <a:r>
              <a:rPr lang="en-GB" sz="3000" dirty="0"/>
              <a:t>Our consumer marketing response to COVID-19 has focused on sharing everything that is great about Britain and England – creating “armchair” travel content to help beat the boredom and keep Britain (on VisitBritain’s channels) and England (on </a:t>
            </a:r>
            <a:r>
              <a:rPr lang="en-GB" sz="3000" dirty="0" err="1"/>
              <a:t>VisitEngland’s</a:t>
            </a:r>
            <a:r>
              <a:rPr lang="en-GB" sz="3000" dirty="0"/>
              <a:t> channels) top of mind during the crisis phase. </a:t>
            </a:r>
          </a:p>
          <a:p>
            <a:pPr marL="0" indent="0">
              <a:buNone/>
            </a:pPr>
            <a:endParaRPr lang="en-GB" sz="3000" b="1" dirty="0"/>
          </a:p>
          <a:p>
            <a:pPr marL="0" indent="0">
              <a:buNone/>
            </a:pPr>
            <a:r>
              <a:rPr lang="en-GB" sz="3000" b="1" dirty="0"/>
              <a:t>What’s next?</a:t>
            </a:r>
            <a:endParaRPr lang="en-GB" sz="3000" dirty="0"/>
          </a:p>
          <a:p>
            <a:pPr marL="0" indent="0">
              <a:buNone/>
            </a:pPr>
            <a:r>
              <a:rPr lang="en-GB" sz="3000" dirty="0"/>
              <a:t>For the latest updates:</a:t>
            </a:r>
          </a:p>
          <a:p>
            <a:pPr marL="0" indent="0">
              <a:buNone/>
            </a:pPr>
            <a:endParaRPr lang="en-GB" sz="3000" dirty="0"/>
          </a:p>
          <a:p>
            <a:pPr>
              <a:buFont typeface="Wingdings" panose="05000000000000000000" pitchFamily="2" charset="2"/>
              <a:buChar char="Ø"/>
            </a:pPr>
            <a:r>
              <a:rPr lang="en-GB" sz="3000" dirty="0" err="1"/>
              <a:t>VisitEngland</a:t>
            </a:r>
            <a:r>
              <a:rPr lang="en-GB" sz="3000" dirty="0"/>
              <a:t> - </a:t>
            </a:r>
            <a:r>
              <a:rPr lang="en-GB" sz="3000" dirty="0">
                <a:hlinkClick r:id="rId2"/>
              </a:rPr>
              <a:t>https://www.visitbritain.org/node/123174</a:t>
            </a:r>
            <a:r>
              <a:rPr lang="en-GB" sz="3000" dirty="0"/>
              <a:t> </a:t>
            </a:r>
          </a:p>
          <a:p>
            <a:pPr marL="0" indent="0">
              <a:buNone/>
            </a:pPr>
            <a:endParaRPr lang="en-GB" sz="3000" dirty="0"/>
          </a:p>
          <a:p>
            <a:pPr>
              <a:buFont typeface="Wingdings" panose="05000000000000000000" pitchFamily="2" charset="2"/>
              <a:buChar char="Ø"/>
            </a:pPr>
            <a:r>
              <a:rPr lang="en-GB" sz="3000" dirty="0"/>
              <a:t>VisitBritain - </a:t>
            </a:r>
            <a:r>
              <a:rPr lang="en-GB" sz="3000" dirty="0">
                <a:hlinkClick r:id="rId3"/>
              </a:rPr>
              <a:t>https://www.visitbritain.org/inspire-them-dream</a:t>
            </a:r>
            <a:r>
              <a:rPr lang="en-GB" sz="3000" dirty="0"/>
              <a:t> </a:t>
            </a:r>
          </a:p>
          <a:p>
            <a:pPr marL="0" indent="0">
              <a:buNone/>
            </a:pPr>
            <a:endParaRPr lang="en-GB" sz="2850" dirty="0"/>
          </a:p>
          <a:p>
            <a:pPr marL="0" indent="0">
              <a:buNone/>
            </a:pPr>
            <a:endParaRPr lang="en-GB" dirty="0"/>
          </a:p>
        </p:txBody>
      </p:sp>
      <p:pic>
        <p:nvPicPr>
          <p:cNvPr id="3" name="Picture 2"/>
          <p:cNvPicPr>
            <a:picLocks noChangeAspect="1"/>
          </p:cNvPicPr>
          <p:nvPr/>
        </p:nvPicPr>
        <p:blipFill>
          <a:blip r:embed="rId4"/>
          <a:stretch>
            <a:fillRect/>
          </a:stretch>
        </p:blipFill>
        <p:spPr>
          <a:xfrm>
            <a:off x="10623969" y="1814440"/>
            <a:ext cx="5552079" cy="3552089"/>
          </a:xfrm>
          <a:prstGeom prst="rect">
            <a:avLst/>
          </a:prstGeom>
        </p:spPr>
      </p:pic>
      <p:pic>
        <p:nvPicPr>
          <p:cNvPr id="6" name="Picture 5"/>
          <p:cNvPicPr>
            <a:picLocks noChangeAspect="1"/>
          </p:cNvPicPr>
          <p:nvPr/>
        </p:nvPicPr>
        <p:blipFill>
          <a:blip r:embed="rId5"/>
          <a:stretch>
            <a:fillRect/>
          </a:stretch>
        </p:blipFill>
        <p:spPr>
          <a:xfrm>
            <a:off x="11144636" y="5761789"/>
            <a:ext cx="6741584" cy="4320425"/>
          </a:xfrm>
          <a:prstGeom prst="rect">
            <a:avLst/>
          </a:prstGeom>
        </p:spPr>
      </p:pic>
    </p:spTree>
    <p:extLst>
      <p:ext uri="{BB962C8B-B14F-4D97-AF65-F5344CB8AC3E}">
        <p14:creationId xmlns:p14="http://schemas.microsoft.com/office/powerpoint/2010/main" val="65182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56" y="398112"/>
            <a:ext cx="14728821" cy="800421"/>
          </a:xfrm>
        </p:spPr>
        <p:txBody>
          <a:bodyPr>
            <a:noAutofit/>
          </a:bodyPr>
          <a:lstStyle/>
          <a:p>
            <a:br>
              <a:rPr lang="en-GB" sz="3600" dirty="0">
                <a:solidFill>
                  <a:srgbClr val="C00000"/>
                </a:solidFill>
              </a:rPr>
            </a:br>
            <a:r>
              <a:rPr lang="en-GB" sz="3600" dirty="0">
                <a:solidFill>
                  <a:srgbClr val="C00000"/>
                </a:solidFill>
              </a:rPr>
              <a:t>INSPIRING THEM TO DREAM: HOW CAN YOU GET INVOLVED?</a:t>
            </a:r>
          </a:p>
        </p:txBody>
      </p:sp>
      <p:sp>
        <p:nvSpPr>
          <p:cNvPr id="4" name="Slide Number Placeholder 3"/>
          <p:cNvSpPr>
            <a:spLocks noGrp="1"/>
          </p:cNvSpPr>
          <p:nvPr>
            <p:ph type="sldNum" sz="quarter" idx="12"/>
          </p:nvPr>
        </p:nvSpPr>
        <p:spPr/>
        <p:txBody>
          <a:bodyPr/>
          <a:lstStyle/>
          <a:p>
            <a:pPr defTabSz="1371600">
              <a:defRPr/>
            </a:pPr>
            <a:fld id="{7FA20B27-8120-FF4C-A35F-19DE62DFA706}" type="slidenum">
              <a:rPr lang="en-GB">
                <a:solidFill>
                  <a:prstClr val="black">
                    <a:tint val="75000"/>
                  </a:prstClr>
                </a:solidFill>
                <a:latin typeface="Calibri"/>
              </a:rPr>
              <a:pPr defTabSz="1371600">
                <a:defRPr/>
              </a:pPr>
              <a:t>27</a:t>
            </a:fld>
            <a:endParaRPr lang="en-GB" dirty="0">
              <a:solidFill>
                <a:prstClr val="black">
                  <a:tint val="75000"/>
                </a:prstClr>
              </a:solidFill>
              <a:latin typeface="Calibri"/>
            </a:endParaRPr>
          </a:p>
        </p:txBody>
      </p:sp>
      <p:sp>
        <p:nvSpPr>
          <p:cNvPr id="5" name="Content Placeholder 4"/>
          <p:cNvSpPr>
            <a:spLocks noGrp="1"/>
          </p:cNvSpPr>
          <p:nvPr>
            <p:ph idx="1"/>
          </p:nvPr>
        </p:nvSpPr>
        <p:spPr>
          <a:xfrm>
            <a:off x="467856" y="1621245"/>
            <a:ext cx="17375883" cy="8888547"/>
          </a:xfrm>
        </p:spPr>
        <p:txBody>
          <a:bodyPr>
            <a:normAutofit/>
          </a:bodyPr>
          <a:lstStyle/>
          <a:p>
            <a:pPr marL="0" indent="0">
              <a:buNone/>
            </a:pPr>
            <a:r>
              <a:rPr lang="en-GB" sz="3000" dirty="0"/>
              <a:t>You can help us to inspire our domestic and international audiences by sharing the following for consideration and potential use on our </a:t>
            </a:r>
            <a:r>
              <a:rPr lang="en-GB" sz="2850" dirty="0"/>
              <a:t>VisitBritain and </a:t>
            </a:r>
            <a:r>
              <a:rPr lang="en-GB" sz="2850" dirty="0" err="1"/>
              <a:t>VisitEngland</a:t>
            </a:r>
            <a:r>
              <a:rPr lang="en-GB" sz="2850" dirty="0"/>
              <a:t> consumer marketing channels:</a:t>
            </a:r>
          </a:p>
          <a:p>
            <a:pPr marL="0" indent="0">
              <a:buNone/>
            </a:pPr>
            <a:endParaRPr lang="en-GB" sz="2850" dirty="0">
              <a:solidFill>
                <a:srgbClr val="FF0000"/>
              </a:solidFill>
            </a:endParaRPr>
          </a:p>
          <a:p>
            <a:pPr lvl="0">
              <a:buFont typeface="Wingdings" panose="05000000000000000000" pitchFamily="2" charset="2"/>
              <a:buChar char="Ø"/>
            </a:pPr>
            <a:r>
              <a:rPr lang="en-GB" sz="2850" b="1" dirty="0"/>
              <a:t>Stories of people / tourism businesses that are adapting and / or innovating in readiness for re-opening </a:t>
            </a:r>
            <a:br>
              <a:rPr lang="en-GB" sz="2850" dirty="0"/>
            </a:br>
            <a:endParaRPr lang="en-GB" sz="2850" dirty="0"/>
          </a:p>
          <a:p>
            <a:pPr lvl="0">
              <a:buFont typeface="Wingdings" panose="05000000000000000000" pitchFamily="2" charset="2"/>
              <a:buChar char="Ø"/>
            </a:pPr>
            <a:r>
              <a:rPr lang="en-GB" sz="2850" b="1" dirty="0"/>
              <a:t>Attractions / businesses that are planning to do ticketed or reservation-only entry</a:t>
            </a:r>
            <a:br>
              <a:rPr lang="en-GB" sz="2850" dirty="0"/>
            </a:br>
            <a:endParaRPr lang="en-GB" sz="2850" dirty="0"/>
          </a:p>
          <a:p>
            <a:pPr lvl="0">
              <a:buFont typeface="Wingdings" panose="05000000000000000000" pitchFamily="2" charset="2"/>
              <a:buChar char="Ø"/>
            </a:pPr>
            <a:r>
              <a:rPr lang="en-GB" sz="2850" b="1" dirty="0"/>
              <a:t>Day trip content ideas an hour or less from a major city, town or location </a:t>
            </a:r>
            <a:r>
              <a:rPr lang="en-GB" sz="2850" dirty="0"/>
              <a:t>(e.g. walks, trails, stately homes, gardens, </a:t>
            </a:r>
            <a:r>
              <a:rPr lang="en-GB" sz="2850" dirty="0" err="1"/>
              <a:t>Instagrammable</a:t>
            </a:r>
            <a:r>
              <a:rPr lang="en-GB" sz="2850" dirty="0"/>
              <a:t> villages, lesser known locations etc.) Please provide a brief paragraph on the day trip and a web link to your destination/partner website. This will help forward plan as we move towards Phase 3 of recovery. </a:t>
            </a:r>
            <a:br>
              <a:rPr lang="en-GB" sz="2850" dirty="0"/>
            </a:br>
            <a:endParaRPr lang="en-GB" sz="2850" dirty="0"/>
          </a:p>
          <a:p>
            <a:pPr lvl="0">
              <a:buFont typeface="Wingdings" panose="05000000000000000000" pitchFamily="2" charset="2"/>
              <a:buChar char="Ø"/>
            </a:pPr>
            <a:r>
              <a:rPr lang="en-GB" sz="2850" b="1" dirty="0"/>
              <a:t>News and major up-coming events </a:t>
            </a:r>
            <a:r>
              <a:rPr lang="en-GB" sz="2850" dirty="0"/>
              <a:t>(where applicable, including stand-out virtual experiences) </a:t>
            </a:r>
          </a:p>
          <a:p>
            <a:pPr marL="0" indent="0">
              <a:buNone/>
            </a:pPr>
            <a:endParaRPr lang="en-GB" sz="2850" b="1" dirty="0"/>
          </a:p>
          <a:p>
            <a:pPr marL="0" indent="0">
              <a:buNone/>
            </a:pPr>
            <a:r>
              <a:rPr lang="en-GB" sz="2850" b="1" dirty="0"/>
              <a:t>Send to: </a:t>
            </a:r>
            <a:br>
              <a:rPr lang="en-GB" sz="2850" b="1" dirty="0"/>
            </a:br>
            <a:r>
              <a:rPr lang="en-GB" sz="2850" dirty="0" err="1"/>
              <a:t>VisitEngland</a:t>
            </a:r>
            <a:r>
              <a:rPr lang="en-GB" sz="2850" dirty="0"/>
              <a:t> (for England / domestic marketing) - </a:t>
            </a:r>
            <a:r>
              <a:rPr lang="en-GB" sz="2850" u="sng" dirty="0">
                <a:hlinkClick r:id="rId2"/>
              </a:rPr>
              <a:t>press@visitengland.org</a:t>
            </a:r>
            <a:br>
              <a:rPr lang="en-GB" sz="2850" u="sng" dirty="0"/>
            </a:br>
            <a:r>
              <a:rPr lang="en-GB" sz="2850" dirty="0"/>
              <a:t>VisitBritain (for Britain / international marketing) - </a:t>
            </a:r>
            <a:r>
              <a:rPr lang="en-GB" sz="2850" dirty="0">
                <a:hlinkClick r:id="rId3"/>
              </a:rPr>
              <a:t>pressandpr@visitbritain.org</a:t>
            </a:r>
            <a:r>
              <a:rPr lang="en-GB" sz="2850"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55002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45300" y="4504265"/>
            <a:ext cx="10071101" cy="2198459"/>
          </a:xfrm>
        </p:spPr>
        <p:txBody>
          <a:bodyPr>
            <a:normAutofit/>
          </a:bodyPr>
          <a:lstStyle/>
          <a:p>
            <a:r>
              <a:rPr lang="en-GB" dirty="0"/>
              <a:t>RECOVERY</a:t>
            </a:r>
          </a:p>
          <a:p>
            <a:r>
              <a:rPr lang="en-GB" dirty="0"/>
              <a:t>Phases 3 &amp; 4</a:t>
            </a:r>
          </a:p>
        </p:txBody>
      </p:sp>
    </p:spTree>
    <p:extLst>
      <p:ext uri="{BB962C8B-B14F-4D97-AF65-F5344CB8AC3E}">
        <p14:creationId xmlns:p14="http://schemas.microsoft.com/office/powerpoint/2010/main" val="1857358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371600">
              <a:defRPr/>
            </a:pPr>
            <a:fld id="{7FA20B27-8120-FF4C-A35F-19DE62DFA706}" type="slidenum">
              <a:rPr lang="en-GB">
                <a:solidFill>
                  <a:prstClr val="black">
                    <a:tint val="75000"/>
                  </a:prstClr>
                </a:solidFill>
                <a:latin typeface="Calibri"/>
              </a:rPr>
              <a:pPr defTabSz="1371600">
                <a:defRPr/>
              </a:pPr>
              <a:t>29</a:t>
            </a:fld>
            <a:endParaRPr lang="en-GB" dirty="0">
              <a:solidFill>
                <a:prstClr val="black">
                  <a:tint val="75000"/>
                </a:prstClr>
              </a:solidFill>
              <a:latin typeface="Calibri"/>
            </a:endParaRPr>
          </a:p>
        </p:txBody>
      </p:sp>
      <p:sp>
        <p:nvSpPr>
          <p:cNvPr id="5" name="Rectangle 4"/>
          <p:cNvSpPr/>
          <p:nvPr/>
        </p:nvSpPr>
        <p:spPr>
          <a:xfrm>
            <a:off x="440425" y="3247565"/>
            <a:ext cx="8267486" cy="1569660"/>
          </a:xfrm>
          <a:prstGeom prst="rect">
            <a:avLst/>
          </a:prstGeom>
        </p:spPr>
        <p:txBody>
          <a:bodyPr wrap="square">
            <a:spAutoFit/>
          </a:bodyPr>
          <a:lstStyle/>
          <a:p>
            <a:pPr defTabSz="1371600">
              <a:defRPr/>
            </a:pPr>
            <a:r>
              <a:rPr lang="en-GB" sz="2400" b="1" dirty="0">
                <a:solidFill>
                  <a:srgbClr val="002060"/>
                </a:solidFill>
                <a:latin typeface="Arial" panose="020B0604020202020204" pitchFamily="34" charset="0"/>
                <a:ea typeface="Calibri" panose="020F0502020204030204" pitchFamily="34" charset="0"/>
              </a:rPr>
              <a:t>1. Reassure visitors and support the industry </a:t>
            </a:r>
            <a:r>
              <a:rPr lang="en-GB" sz="2400" dirty="0">
                <a:solidFill>
                  <a:srgbClr val="002060"/>
                </a:solidFill>
                <a:latin typeface="Arial" panose="020B0604020202020204" pitchFamily="34" charset="0"/>
                <a:ea typeface="Calibri" panose="020F0502020204030204" pitchFamily="34" charset="0"/>
              </a:rPr>
              <a:t>– to</a:t>
            </a:r>
            <a:r>
              <a:rPr lang="en-GB" sz="2400" b="1" dirty="0">
                <a:solidFill>
                  <a:srgbClr val="002060"/>
                </a:solidFill>
                <a:latin typeface="Arial" panose="020B0604020202020204" pitchFamily="34" charset="0"/>
                <a:ea typeface="Calibri" panose="020F0502020204030204" pitchFamily="34" charset="0"/>
              </a:rPr>
              <a:t> give confidence to the industry and consumers </a:t>
            </a:r>
            <a:r>
              <a:rPr lang="en-GB" sz="2400" dirty="0">
                <a:solidFill>
                  <a:srgbClr val="002060"/>
                </a:solidFill>
                <a:latin typeface="Arial" panose="020B0604020202020204" pitchFamily="34" charset="0"/>
                <a:ea typeface="Calibri" panose="020F0502020204030204" pitchFamily="34" charset="0"/>
              </a:rPr>
              <a:t>that it is safe to travel managing the distribution and benefits of tourism across the regions. </a:t>
            </a:r>
            <a:endParaRPr lang="en-GB" sz="3000" dirty="0">
              <a:solidFill>
                <a:srgbClr val="002060"/>
              </a:solidFill>
              <a:latin typeface="Arial" panose="020B0604020202020204" pitchFamily="34" charset="0"/>
              <a:ea typeface="Calibri" panose="020F0502020204030204" pitchFamily="34" charset="0"/>
            </a:endParaRPr>
          </a:p>
        </p:txBody>
      </p:sp>
      <p:pic>
        <p:nvPicPr>
          <p:cNvPr id="6" name="Picture 5"/>
          <p:cNvPicPr>
            <a:picLocks noChangeAspect="1"/>
          </p:cNvPicPr>
          <p:nvPr/>
        </p:nvPicPr>
        <p:blipFill>
          <a:blip r:embed="rId2"/>
          <a:stretch>
            <a:fillRect/>
          </a:stretch>
        </p:blipFill>
        <p:spPr>
          <a:xfrm>
            <a:off x="15370471" y="1"/>
            <a:ext cx="2548820" cy="1224434"/>
          </a:xfrm>
          <a:prstGeom prst="rect">
            <a:avLst/>
          </a:prstGeom>
        </p:spPr>
      </p:pic>
      <p:sp>
        <p:nvSpPr>
          <p:cNvPr id="7" name="Rectangle 6"/>
          <p:cNvSpPr/>
          <p:nvPr/>
        </p:nvSpPr>
        <p:spPr>
          <a:xfrm>
            <a:off x="9651805" y="3247565"/>
            <a:ext cx="8267486" cy="2308324"/>
          </a:xfrm>
          <a:prstGeom prst="rect">
            <a:avLst/>
          </a:prstGeom>
        </p:spPr>
        <p:txBody>
          <a:bodyPr wrap="square">
            <a:spAutoFit/>
          </a:bodyPr>
          <a:lstStyle/>
          <a:p>
            <a:pPr defTabSz="1371600">
              <a:defRPr/>
            </a:pPr>
            <a:r>
              <a:rPr lang="en-GB" sz="2400" b="1" dirty="0">
                <a:solidFill>
                  <a:srgbClr val="002060"/>
                </a:solidFill>
                <a:latin typeface="Arial" panose="020B0604020202020204" pitchFamily="34" charset="0"/>
                <a:ea typeface="Calibri" panose="020F0502020204030204" pitchFamily="34" charset="0"/>
              </a:rPr>
              <a:t>2. Build demand campaign and generate bookings </a:t>
            </a:r>
            <a:r>
              <a:rPr lang="en-GB" sz="2400" dirty="0">
                <a:solidFill>
                  <a:srgbClr val="002060"/>
                </a:solidFill>
                <a:latin typeface="Arial" panose="020B0604020202020204" pitchFamily="34" charset="0"/>
                <a:ea typeface="Calibri" panose="020F0502020204030204" pitchFamily="34" charset="0"/>
              </a:rPr>
              <a:t>–</a:t>
            </a:r>
            <a:r>
              <a:rPr lang="en-GB" sz="2400" b="1" dirty="0">
                <a:solidFill>
                  <a:srgbClr val="002060"/>
                </a:solidFill>
                <a:latin typeface="Arial" panose="020B0604020202020204" pitchFamily="34" charset="0"/>
                <a:ea typeface="Calibri" panose="020F0502020204030204" pitchFamily="34" charset="0"/>
              </a:rPr>
              <a:t>welcoming visitors back </a:t>
            </a:r>
            <a:r>
              <a:rPr lang="en-GB" sz="2400" dirty="0">
                <a:solidFill>
                  <a:srgbClr val="002060"/>
                </a:solidFill>
                <a:latin typeface="Arial" panose="020B0604020202020204" pitchFamily="34" charset="0"/>
                <a:ea typeface="Calibri" panose="020F0502020204030204" pitchFamily="34" charset="0"/>
              </a:rPr>
              <a:t>to the country’s amazing tourism offer. It will encourage visitors to explore more of their country, get off-the-beaten-path and tap into the pent-up demand that lockdown has generated</a:t>
            </a:r>
            <a:r>
              <a:rPr lang="en-GB" sz="2400" b="1" dirty="0">
                <a:solidFill>
                  <a:srgbClr val="002060"/>
                </a:solidFill>
                <a:latin typeface="Arial" panose="020B0604020202020204" pitchFamily="34" charset="0"/>
                <a:ea typeface="Calibri" panose="020F0502020204030204" pitchFamily="34" charset="0"/>
              </a:rPr>
              <a:t> stimulating economic growth. </a:t>
            </a:r>
          </a:p>
        </p:txBody>
      </p:sp>
      <p:sp>
        <p:nvSpPr>
          <p:cNvPr id="8" name="Rectangle 7"/>
          <p:cNvSpPr/>
          <p:nvPr/>
        </p:nvSpPr>
        <p:spPr>
          <a:xfrm>
            <a:off x="404567" y="1526550"/>
            <a:ext cx="17478866" cy="1569660"/>
          </a:xfrm>
          <a:prstGeom prst="rect">
            <a:avLst/>
          </a:prstGeom>
        </p:spPr>
        <p:txBody>
          <a:bodyPr wrap="square">
            <a:spAutoFit/>
          </a:bodyPr>
          <a:lstStyle/>
          <a:p>
            <a:pPr defTabSz="1371600">
              <a:defRPr/>
            </a:pPr>
            <a:r>
              <a:rPr lang="en-GB" sz="2400" dirty="0">
                <a:solidFill>
                  <a:srgbClr val="002060"/>
                </a:solidFill>
                <a:latin typeface="Arial" panose="020B0604020202020204" pitchFamily="34" charset="0"/>
                <a:ea typeface="Calibri" panose="020F0502020204030204" pitchFamily="34" charset="0"/>
              </a:rPr>
              <a:t>To counter the impact suffered by the tourism industry, we first plan to deliver an </a:t>
            </a:r>
            <a:r>
              <a:rPr lang="en-GB" sz="2400" b="1" dirty="0">
                <a:solidFill>
                  <a:srgbClr val="002060"/>
                </a:solidFill>
                <a:latin typeface="Arial" panose="020B0604020202020204" pitchFamily="34" charset="0"/>
                <a:ea typeface="Calibri" panose="020F0502020204030204" pitchFamily="34" charset="0"/>
              </a:rPr>
              <a:t>integrated domestic marketing campaign </a:t>
            </a:r>
            <a:r>
              <a:rPr lang="en-GB" sz="2400" dirty="0">
                <a:solidFill>
                  <a:srgbClr val="002060"/>
                </a:solidFill>
                <a:latin typeface="Arial" panose="020B0604020202020204" pitchFamily="34" charset="0"/>
                <a:ea typeface="Calibri" panose="020F0502020204030204" pitchFamily="34" charset="0"/>
              </a:rPr>
              <a:t>that will encourage consumers to start spending but also reassure and build consumer confidence.  To support the campaign, we will develop an </a:t>
            </a:r>
            <a:r>
              <a:rPr lang="en-GB" sz="2400" b="1" dirty="0">
                <a:solidFill>
                  <a:srgbClr val="002060"/>
                </a:solidFill>
                <a:latin typeface="Arial" panose="020B0604020202020204" pitchFamily="34" charset="0"/>
                <a:ea typeface="Calibri" panose="020F0502020204030204" pitchFamily="34" charset="0"/>
              </a:rPr>
              <a:t>industry toolkit </a:t>
            </a:r>
            <a:r>
              <a:rPr lang="en-GB" sz="2400" dirty="0">
                <a:solidFill>
                  <a:srgbClr val="002060"/>
                </a:solidFill>
                <a:latin typeface="Arial" panose="020B0604020202020204" pitchFamily="34" charset="0"/>
                <a:ea typeface="Calibri" panose="020F0502020204030204" pitchFamily="34" charset="0"/>
              </a:rPr>
              <a:t>offering industry and partners the chance to amplify the campaign through provision of assets, messaging, etc.</a:t>
            </a:r>
            <a:endParaRPr lang="en-GB" sz="3000" dirty="0">
              <a:solidFill>
                <a:srgbClr val="002060"/>
              </a:solidFill>
              <a:latin typeface="Arial" panose="020B0604020202020204" pitchFamily="34" charset="0"/>
              <a:ea typeface="Calibri" panose="020F0502020204030204" pitchFamily="34" charset="0"/>
            </a:endParaRPr>
          </a:p>
        </p:txBody>
      </p:sp>
      <p:sp>
        <p:nvSpPr>
          <p:cNvPr id="9" name="Rectangle 8"/>
          <p:cNvSpPr/>
          <p:nvPr/>
        </p:nvSpPr>
        <p:spPr>
          <a:xfrm>
            <a:off x="422495" y="5543396"/>
            <a:ext cx="8303343" cy="4352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GB" sz="2400" b="1" dirty="0">
                <a:solidFill>
                  <a:prstClr val="white"/>
                </a:solidFill>
                <a:latin typeface="Arial" panose="020B0604020202020204" pitchFamily="34" charset="0"/>
                <a:cs typeface="Arial" panose="020B0604020202020204" pitchFamily="34" charset="0"/>
              </a:rPr>
              <a:t>Get </a:t>
            </a:r>
            <a:r>
              <a:rPr lang="en-GB" sz="2400" dirty="0">
                <a:solidFill>
                  <a:prstClr val="white"/>
                </a:solidFill>
                <a:latin typeface="Arial" panose="020B0604020202020204" pitchFamily="34" charset="0"/>
                <a:cs typeface="Arial" panose="020B0604020202020204" pitchFamily="34" charset="0"/>
              </a:rPr>
              <a:t>healthy UK residents who are either eager to get out and travel after lockdown OR those who may feel uneasy about travel</a:t>
            </a:r>
          </a:p>
          <a:p>
            <a:pPr algn="ctr" defTabSz="1371600">
              <a:defRPr/>
            </a:pPr>
            <a:endParaRPr lang="en-GB" sz="2400" dirty="0">
              <a:solidFill>
                <a:prstClr val="white"/>
              </a:solidFill>
              <a:latin typeface="Arial" panose="020B0604020202020204" pitchFamily="34" charset="0"/>
              <a:cs typeface="Arial" panose="020B0604020202020204" pitchFamily="34" charset="0"/>
            </a:endParaRPr>
          </a:p>
          <a:p>
            <a:pPr algn="ctr" defTabSz="1371600">
              <a:defRPr/>
            </a:pPr>
            <a:r>
              <a:rPr lang="en-GB" sz="2400" b="1" dirty="0">
                <a:solidFill>
                  <a:prstClr val="white"/>
                </a:solidFill>
                <a:latin typeface="Arial" panose="020B0604020202020204" pitchFamily="34" charset="0"/>
                <a:cs typeface="Arial" panose="020B0604020202020204" pitchFamily="34" charset="0"/>
              </a:rPr>
              <a:t>To</a:t>
            </a:r>
            <a:r>
              <a:rPr lang="en-GB" sz="2400" dirty="0">
                <a:solidFill>
                  <a:prstClr val="white"/>
                </a:solidFill>
                <a:latin typeface="Arial" panose="020B0604020202020204" pitchFamily="34" charset="0"/>
                <a:cs typeface="Arial" panose="020B0604020202020204" pitchFamily="34" charset="0"/>
              </a:rPr>
              <a:t> feel confident and well informed about how to travel responsibly in line with Government advice</a:t>
            </a:r>
          </a:p>
          <a:p>
            <a:pPr algn="ctr" defTabSz="1371600">
              <a:defRPr/>
            </a:pPr>
            <a:endParaRPr lang="en-GB" sz="2400" dirty="0">
              <a:solidFill>
                <a:prstClr val="white"/>
              </a:solidFill>
              <a:latin typeface="Arial" panose="020B0604020202020204" pitchFamily="34" charset="0"/>
              <a:cs typeface="Arial" panose="020B0604020202020204" pitchFamily="34" charset="0"/>
            </a:endParaRPr>
          </a:p>
          <a:p>
            <a:pPr algn="ctr" defTabSz="1371600">
              <a:defRPr/>
            </a:pPr>
            <a:r>
              <a:rPr lang="en-GB" sz="2400" b="1" dirty="0">
                <a:solidFill>
                  <a:prstClr val="white"/>
                </a:solidFill>
                <a:latin typeface="Arial" panose="020B0604020202020204" pitchFamily="34" charset="0"/>
                <a:cs typeface="Arial" panose="020B0604020202020204" pitchFamily="34" charset="0"/>
              </a:rPr>
              <a:t>By </a:t>
            </a:r>
            <a:r>
              <a:rPr lang="en-GB" sz="2400" dirty="0">
                <a:solidFill>
                  <a:prstClr val="white"/>
                </a:solidFill>
                <a:latin typeface="Arial" panose="020B0604020202020204" pitchFamily="34" charset="0"/>
                <a:cs typeface="Arial" panose="020B0604020202020204" pitchFamily="34" charset="0"/>
              </a:rPr>
              <a:t>promoting responsible ways to travel (e.g. check before you go) and signposting to open businesses through a warm, friendly and motivational pan-Britain message</a:t>
            </a:r>
          </a:p>
        </p:txBody>
      </p:sp>
      <p:sp>
        <p:nvSpPr>
          <p:cNvPr id="10" name="Rectangle 9"/>
          <p:cNvSpPr/>
          <p:nvPr/>
        </p:nvSpPr>
        <p:spPr>
          <a:xfrm>
            <a:off x="9527461" y="5707243"/>
            <a:ext cx="8244344" cy="3663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GB" sz="2400" b="1" dirty="0">
                <a:solidFill>
                  <a:prstClr val="white"/>
                </a:solidFill>
                <a:latin typeface="Arial" panose="020B0604020202020204" pitchFamily="34" charset="0"/>
                <a:cs typeface="Arial" panose="020B0604020202020204" pitchFamily="34" charset="0"/>
              </a:rPr>
              <a:t>Get </a:t>
            </a:r>
            <a:r>
              <a:rPr lang="en-GB" sz="2400" dirty="0">
                <a:solidFill>
                  <a:prstClr val="white"/>
                </a:solidFill>
                <a:latin typeface="Arial" panose="020B0604020202020204" pitchFamily="34" charset="0"/>
                <a:cs typeface="Arial" panose="020B0604020202020204" pitchFamily="34" charset="0"/>
              </a:rPr>
              <a:t>UK &amp; Ireland residents who are healthy and able to travel </a:t>
            </a:r>
          </a:p>
          <a:p>
            <a:pPr algn="ctr" defTabSz="1371600">
              <a:defRPr/>
            </a:pPr>
            <a:endParaRPr lang="en-GB" sz="2400" dirty="0">
              <a:solidFill>
                <a:prstClr val="white"/>
              </a:solidFill>
              <a:latin typeface="Arial" panose="020B0604020202020204" pitchFamily="34" charset="0"/>
              <a:cs typeface="Arial" panose="020B0604020202020204" pitchFamily="34" charset="0"/>
            </a:endParaRPr>
          </a:p>
          <a:p>
            <a:pPr algn="ctr" defTabSz="1371600">
              <a:defRPr/>
            </a:pPr>
            <a:r>
              <a:rPr lang="en-GB" sz="2400" b="1" dirty="0">
                <a:solidFill>
                  <a:prstClr val="white"/>
                </a:solidFill>
                <a:latin typeface="Arial" panose="020B0604020202020204" pitchFamily="34" charset="0"/>
                <a:cs typeface="Arial" panose="020B0604020202020204" pitchFamily="34" charset="0"/>
              </a:rPr>
              <a:t>To</a:t>
            </a:r>
            <a:r>
              <a:rPr lang="en-GB" sz="2400" dirty="0">
                <a:solidFill>
                  <a:prstClr val="white"/>
                </a:solidFill>
                <a:latin typeface="Arial" panose="020B0604020202020204" pitchFamily="34" charset="0"/>
                <a:cs typeface="Arial" panose="020B0604020202020204" pitchFamily="34" charset="0"/>
              </a:rPr>
              <a:t> be inspired to take a domestic break late summer and into autumn 2020 as well as plan for 2021</a:t>
            </a:r>
          </a:p>
          <a:p>
            <a:pPr algn="ctr" defTabSz="1371600">
              <a:defRPr/>
            </a:pPr>
            <a:endParaRPr lang="en-GB" sz="2400" dirty="0">
              <a:solidFill>
                <a:prstClr val="white"/>
              </a:solidFill>
              <a:latin typeface="Arial" panose="020B0604020202020204" pitchFamily="34" charset="0"/>
              <a:cs typeface="Arial" panose="020B0604020202020204" pitchFamily="34" charset="0"/>
            </a:endParaRPr>
          </a:p>
          <a:p>
            <a:pPr algn="ctr" defTabSz="1371600">
              <a:defRPr/>
            </a:pPr>
            <a:r>
              <a:rPr lang="en-GB" sz="2400" b="1" dirty="0">
                <a:solidFill>
                  <a:prstClr val="white"/>
                </a:solidFill>
                <a:latin typeface="Arial" panose="020B0604020202020204" pitchFamily="34" charset="0"/>
                <a:cs typeface="Arial" panose="020B0604020202020204" pitchFamily="34" charset="0"/>
              </a:rPr>
              <a:t>By </a:t>
            </a:r>
            <a:r>
              <a:rPr lang="en-GB" sz="2400" dirty="0">
                <a:solidFill>
                  <a:prstClr val="white"/>
                </a:solidFill>
                <a:latin typeface="Arial" panose="020B0604020202020204" pitchFamily="34" charset="0"/>
                <a:cs typeface="Arial" panose="020B0604020202020204" pitchFamily="34" charset="0"/>
              </a:rPr>
              <a:t>promoting open, exciting and inspiring experiences available on their doorstep here in the UK</a:t>
            </a:r>
          </a:p>
        </p:txBody>
      </p:sp>
      <p:sp>
        <p:nvSpPr>
          <p:cNvPr id="11" name="Title 1"/>
          <p:cNvSpPr txBox="1">
            <a:spLocks/>
          </p:cNvSpPr>
          <p:nvPr/>
        </p:nvSpPr>
        <p:spPr>
          <a:xfrm>
            <a:off x="467856" y="406595"/>
            <a:ext cx="14728821" cy="800421"/>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2000" b="1" i="0" kern="1200" baseline="0">
                <a:solidFill>
                  <a:srgbClr val="002060"/>
                </a:solidFill>
                <a:latin typeface="Arial" charset="0"/>
                <a:ea typeface="+mj-ea"/>
                <a:cs typeface="+mj-cs"/>
              </a:defRPr>
            </a:lvl1pPr>
          </a:lstStyle>
          <a:p>
            <a:pPr defTabSz="1371600"/>
            <a:br>
              <a:rPr lang="en-GB" sz="3000" dirty="0">
                <a:solidFill>
                  <a:srgbClr val="C00000"/>
                </a:solidFill>
              </a:rPr>
            </a:br>
            <a:r>
              <a:rPr lang="en-GB" sz="3000" dirty="0">
                <a:solidFill>
                  <a:srgbClr val="C00000"/>
                </a:solidFill>
              </a:rPr>
              <a:t>DOMESTIC MARKETING CAMPAIGN - OBJECTIVES </a:t>
            </a:r>
            <a:endParaRPr lang="en-GB" sz="3000" dirty="0">
              <a:solidFill>
                <a:srgbClr val="FF0000"/>
              </a:solidFill>
            </a:endParaRPr>
          </a:p>
        </p:txBody>
      </p:sp>
    </p:spTree>
    <p:extLst>
      <p:ext uri="{BB962C8B-B14F-4D97-AF65-F5344CB8AC3E}">
        <p14:creationId xmlns:p14="http://schemas.microsoft.com/office/powerpoint/2010/main" val="404824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6394682"/>
            <a:ext cx="18288000" cy="1261884"/>
          </a:xfrm>
          <a:prstGeom prst="rect">
            <a:avLst/>
          </a:prstGeom>
        </p:spPr>
        <p:txBody>
          <a:bodyPr lIns="0" tIns="0" rIns="0" bIns="0" rtlCol="0" anchor="t">
            <a:spAutoFit/>
          </a:bodyPr>
          <a:lstStyle/>
          <a:p>
            <a:pPr algn="ctr">
              <a:lnSpc>
                <a:spcPts val="9600"/>
              </a:lnSpc>
            </a:pPr>
            <a:r>
              <a:rPr lang="en-US" sz="8800" b="1" dirty="0">
                <a:solidFill>
                  <a:srgbClr val="2E4F60"/>
                </a:solidFill>
                <a:latin typeface="Abhaya Libre Regular Bold" panose="020B0604020202020204" charset="0"/>
                <a:cs typeface="Abhaya Libre Regular Bold" panose="020B0604020202020204" charset="0"/>
              </a:rPr>
              <a:t>Deirdre Wells OBE </a:t>
            </a:r>
          </a:p>
        </p:txBody>
      </p:sp>
      <p:sp>
        <p:nvSpPr>
          <p:cNvPr id="5" name="TextBox 5"/>
          <p:cNvSpPr txBox="1"/>
          <p:nvPr/>
        </p:nvSpPr>
        <p:spPr>
          <a:xfrm>
            <a:off x="0" y="7484310"/>
            <a:ext cx="18288000" cy="859210"/>
          </a:xfrm>
          <a:prstGeom prst="rect">
            <a:avLst/>
          </a:prstGeom>
        </p:spPr>
        <p:txBody>
          <a:bodyPr lIns="0" tIns="0" rIns="0" bIns="0" rtlCol="0" anchor="t">
            <a:spAutoFit/>
          </a:bodyPr>
          <a:lstStyle/>
          <a:p>
            <a:pPr algn="ctr">
              <a:lnSpc>
                <a:spcPts val="6720"/>
              </a:lnSpc>
            </a:pPr>
            <a:r>
              <a:rPr lang="en-US" sz="5400" b="1" dirty="0">
                <a:solidFill>
                  <a:srgbClr val="000000"/>
                </a:solidFill>
                <a:latin typeface="Abhaya Libre Regular Bold" panose="020B0604020202020204" charset="0"/>
                <a:cs typeface="Abhaya Libre Regular Bold" panose="020B0604020202020204" charset="0"/>
              </a:rPr>
              <a:t>Chief Executive, Visit Kent </a:t>
            </a:r>
          </a:p>
        </p:txBody>
      </p:sp>
      <p:pic>
        <p:nvPicPr>
          <p:cNvPr id="3" name="Picture 2" descr="A picture containing drawing&#10;&#10;Description automatically generated">
            <a:extLst>
              <a:ext uri="{FF2B5EF4-FFF2-40B4-BE49-F238E27FC236}">
                <a16:creationId xmlns:a16="http://schemas.microsoft.com/office/drawing/2014/main" id="{66819D3C-3B38-4841-A8C4-06B39B547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359" y="8739512"/>
            <a:ext cx="3249282" cy="928367"/>
          </a:xfrm>
          <a:prstGeom prst="rect">
            <a:avLst/>
          </a:prstGeom>
        </p:spPr>
      </p:pic>
      <p:pic>
        <p:nvPicPr>
          <p:cNvPr id="22" name="Picture 21" descr="A picture containing grass, outdoor, track, train&#10;&#10;Description automatically generated">
            <a:extLst>
              <a:ext uri="{FF2B5EF4-FFF2-40B4-BE49-F238E27FC236}">
                <a16:creationId xmlns:a16="http://schemas.microsoft.com/office/drawing/2014/main" id="{D6272852-038E-49EF-8FBF-BE1736C095B6}"/>
              </a:ext>
            </a:extLst>
          </p:cNvPr>
          <p:cNvPicPr>
            <a:picLocks noChangeAspect="1"/>
          </p:cNvPicPr>
          <p:nvPr/>
        </p:nvPicPr>
        <p:blipFill rotWithShape="1">
          <a:blip r:embed="rId3">
            <a:extLst>
              <a:ext uri="{28A0092B-C50C-407E-A947-70E740481C1C}">
                <a14:useLocalDpi xmlns:a14="http://schemas.microsoft.com/office/drawing/2010/main" val="0"/>
              </a:ext>
            </a:extLst>
          </a:blip>
          <a:srcRect t="15510" b="34358"/>
          <a:stretch/>
        </p:blipFill>
        <p:spPr>
          <a:xfrm>
            <a:off x="0" y="0"/>
            <a:ext cx="18331544" cy="6126828"/>
          </a:xfrm>
          <a:prstGeom prst="rect">
            <a:avLst/>
          </a:prstGeom>
        </p:spPr>
      </p:pic>
      <p:sp>
        <p:nvSpPr>
          <p:cNvPr id="23" name="TextBox 22">
            <a:extLst>
              <a:ext uri="{FF2B5EF4-FFF2-40B4-BE49-F238E27FC236}">
                <a16:creationId xmlns:a16="http://schemas.microsoft.com/office/drawing/2014/main" id="{03877F6B-C5F5-4CC9-810A-4CF952B51D23}"/>
              </a:ext>
            </a:extLst>
          </p:cNvPr>
          <p:cNvSpPr txBox="1"/>
          <p:nvPr/>
        </p:nvSpPr>
        <p:spPr>
          <a:xfrm>
            <a:off x="16687800" y="5665163"/>
            <a:ext cx="2133600" cy="461665"/>
          </a:xfrm>
          <a:prstGeom prst="rect">
            <a:avLst/>
          </a:prstGeom>
          <a:noFill/>
        </p:spPr>
        <p:txBody>
          <a:bodyPr wrap="square" rtlCol="0">
            <a:spAutoFit/>
          </a:bodyPr>
          <a:lstStyle/>
          <a:p>
            <a:r>
              <a:rPr lang="en-GB" sz="2400" b="1" dirty="0">
                <a:solidFill>
                  <a:schemeClr val="bg1"/>
                </a:solidFill>
                <a:latin typeface="Abhaya Libre Regular Bold" panose="020B0604020202020204" charset="0"/>
                <a:cs typeface="Abhaya Libre Regular Bold" panose="020B0604020202020204" charset="0"/>
              </a:rPr>
              <a:t>© @mals6</a:t>
            </a:r>
          </a:p>
        </p:txBody>
      </p:sp>
    </p:spTree>
    <p:extLst>
      <p:ext uri="{BB962C8B-B14F-4D97-AF65-F5344CB8AC3E}">
        <p14:creationId xmlns:p14="http://schemas.microsoft.com/office/powerpoint/2010/main" val="22963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00;p100"/>
          <p:cNvSpPr/>
          <p:nvPr/>
        </p:nvSpPr>
        <p:spPr>
          <a:xfrm>
            <a:off x="0" y="5386389"/>
            <a:ext cx="18288000" cy="5143200"/>
          </a:xfrm>
          <a:prstGeom prst="rect">
            <a:avLst/>
          </a:prstGeom>
          <a:solidFill>
            <a:srgbClr val="FBC929"/>
          </a:solidFill>
          <a:ln>
            <a:noFill/>
          </a:ln>
        </p:spPr>
        <p:txBody>
          <a:bodyPr spcFirstLastPara="1" wrap="square" lIns="182850" tIns="182850" rIns="182850" bIns="182850" anchor="ctr" anchorCtr="0">
            <a:noAutofit/>
          </a:bodyPr>
          <a:lstStyle/>
          <a:p>
            <a:pPr defTabSz="1828755">
              <a:buClr>
                <a:srgbClr val="000000"/>
              </a:buClr>
              <a:defRPr/>
            </a:pPr>
            <a:endParaRPr sz="2801" kern="0">
              <a:solidFill>
                <a:srgbClr val="000000"/>
              </a:solidFill>
              <a:latin typeface="Arial"/>
              <a:cs typeface="Arial"/>
              <a:sym typeface="Arial"/>
            </a:endParaRPr>
          </a:p>
        </p:txBody>
      </p:sp>
      <p:sp>
        <p:nvSpPr>
          <p:cNvPr id="2" name="Title 1"/>
          <p:cNvSpPr>
            <a:spLocks noGrp="1"/>
          </p:cNvSpPr>
          <p:nvPr>
            <p:ph type="title"/>
          </p:nvPr>
        </p:nvSpPr>
        <p:spPr>
          <a:xfrm>
            <a:off x="467856" y="406595"/>
            <a:ext cx="14728821" cy="800421"/>
          </a:xfrm>
        </p:spPr>
        <p:txBody>
          <a:bodyPr>
            <a:noAutofit/>
          </a:bodyPr>
          <a:lstStyle/>
          <a:p>
            <a:br>
              <a:rPr lang="en-GB" dirty="0">
                <a:solidFill>
                  <a:srgbClr val="C00000"/>
                </a:solidFill>
              </a:rPr>
            </a:br>
            <a:r>
              <a:rPr lang="en-GB" dirty="0">
                <a:solidFill>
                  <a:srgbClr val="C00000"/>
                </a:solidFill>
              </a:rPr>
              <a:t>REASSURANCE CAMPAIGN – “KNOW BEFORE YOU GO” </a:t>
            </a:r>
            <a:endParaRPr lang="en-GB" dirty="0">
              <a:solidFill>
                <a:srgbClr val="FF0000"/>
              </a:solidFill>
            </a:endParaRPr>
          </a:p>
        </p:txBody>
      </p:sp>
      <p:sp>
        <p:nvSpPr>
          <p:cNvPr id="3" name="Content Placeholder 2"/>
          <p:cNvSpPr>
            <a:spLocks noGrp="1"/>
          </p:cNvSpPr>
          <p:nvPr>
            <p:ph idx="1"/>
          </p:nvPr>
        </p:nvSpPr>
        <p:spPr>
          <a:xfrm>
            <a:off x="467856" y="1532061"/>
            <a:ext cx="17277219" cy="3854328"/>
          </a:xfrm>
        </p:spPr>
        <p:txBody>
          <a:bodyPr>
            <a:normAutofit/>
          </a:bodyPr>
          <a:lstStyle/>
          <a:p>
            <a:pPr marL="0" indent="0">
              <a:lnSpc>
                <a:spcPct val="115000"/>
              </a:lnSpc>
              <a:buClr>
                <a:schemeClr val="dk1"/>
              </a:buClr>
              <a:buSzPts val="1100"/>
              <a:buNone/>
            </a:pPr>
            <a:r>
              <a:rPr lang="en-GB" sz="3000" dirty="0">
                <a:latin typeface="Arial" panose="020B0604020202020204" pitchFamily="34" charset="0"/>
                <a:ea typeface="Poppins"/>
                <a:cs typeface="Arial" panose="020B0604020202020204" pitchFamily="34" charset="0"/>
                <a:sym typeface="Poppins"/>
              </a:rPr>
              <a:t>As lockdown continues to lift, we need to put the onus on the public, both domestically and Internationally, to find out what is open and when – helping destinations and SMEs to manage demand as we move between phases 2 - 3 and 3 - 4.</a:t>
            </a:r>
          </a:p>
          <a:p>
            <a:pPr marL="0" indent="0">
              <a:lnSpc>
                <a:spcPct val="115000"/>
              </a:lnSpc>
              <a:buClr>
                <a:schemeClr val="dk1"/>
              </a:buClr>
              <a:buSzPts val="1100"/>
              <a:buNone/>
            </a:pPr>
            <a:r>
              <a:rPr lang="en-GB" sz="3000" dirty="0">
                <a:latin typeface="Arial" panose="020B0604020202020204" pitchFamily="34" charset="0"/>
                <a:ea typeface="Poppins"/>
                <a:cs typeface="Arial" panose="020B0604020202020204" pitchFamily="34" charset="0"/>
                <a:sym typeface="Poppins"/>
              </a:rPr>
              <a:t>‘</a:t>
            </a:r>
            <a:r>
              <a:rPr lang="en-GB" sz="3000" b="1" dirty="0">
                <a:latin typeface="Arial" panose="020B0604020202020204" pitchFamily="34" charset="0"/>
                <a:ea typeface="Poppins"/>
                <a:cs typeface="Arial" panose="020B0604020202020204" pitchFamily="34" charset="0"/>
                <a:sym typeface="Poppins"/>
              </a:rPr>
              <a:t>Know before you go</a:t>
            </a:r>
            <a:r>
              <a:rPr lang="en-GB" sz="3000" dirty="0">
                <a:latin typeface="Arial" panose="020B0604020202020204" pitchFamily="34" charset="0"/>
                <a:ea typeface="Poppins"/>
                <a:cs typeface="Arial" panose="020B0604020202020204" pitchFamily="34" charset="0"/>
                <a:sym typeface="Poppins"/>
              </a:rPr>
              <a:t>’ is a clear and simple message that compels those intending to travel both to the UK, and within the UK, to check before setting off.</a:t>
            </a:r>
          </a:p>
          <a:p>
            <a:pPr marL="0" indent="0">
              <a:lnSpc>
                <a:spcPct val="115000"/>
              </a:lnSpc>
              <a:buClr>
                <a:schemeClr val="dk1"/>
              </a:buClr>
              <a:buSzPts val="1100"/>
              <a:buNone/>
            </a:pPr>
            <a:r>
              <a:rPr lang="en-GB" sz="3000" dirty="0">
                <a:latin typeface="Arial" panose="020B0604020202020204" pitchFamily="34" charset="0"/>
                <a:ea typeface="Poppins"/>
                <a:cs typeface="Arial" panose="020B0604020202020204" pitchFamily="34" charset="0"/>
                <a:sym typeface="Poppins"/>
              </a:rPr>
              <a:t>See example creative mock-ups below:</a:t>
            </a:r>
            <a:endParaRPr lang="en-GB" sz="3000" dirty="0">
              <a:latin typeface="Arial" panose="020B0604020202020204" pitchFamily="34" charset="0"/>
              <a:cs typeface="Arial" panose="020B0604020202020204" pitchFamily="34" charset="0"/>
            </a:endParaRPr>
          </a:p>
          <a:p>
            <a:pPr marL="0" indent="0">
              <a:lnSpc>
                <a:spcPct val="100000"/>
              </a:lnSpc>
              <a:spcBef>
                <a:spcPts val="0"/>
              </a:spcBef>
              <a:buNone/>
              <a:defRPr/>
            </a:pPr>
            <a:endParaRPr lang="en-GB" sz="3000" dirty="0">
              <a:latin typeface="Calibri"/>
              <a:cs typeface="Arial" panose="020B0604020202020204" pitchFamily="34" charset="0"/>
            </a:endParaRPr>
          </a:p>
          <a:p>
            <a:pPr marL="0" indent="0">
              <a:lnSpc>
                <a:spcPct val="100000"/>
              </a:lnSpc>
              <a:spcBef>
                <a:spcPts val="0"/>
              </a:spcBef>
              <a:buNone/>
              <a:defRPr/>
            </a:pPr>
            <a:endParaRPr lang="en-GB" sz="3000" b="1" dirty="0">
              <a:latin typeface="Arial" panose="020B0604020202020204" pitchFamily="34" charset="0"/>
              <a:cs typeface="Arial" panose="020B0604020202020204" pitchFamily="34" charset="0"/>
            </a:endParaRPr>
          </a:p>
          <a:p>
            <a:pPr marL="0" indent="0">
              <a:lnSpc>
                <a:spcPct val="115000"/>
              </a:lnSpc>
              <a:buClr>
                <a:schemeClr val="dk1"/>
              </a:buClr>
              <a:buSzPts val="1100"/>
              <a:buNone/>
            </a:pPr>
            <a:endParaRPr lang="en-GB" sz="3000" dirty="0">
              <a:latin typeface="Poppins"/>
              <a:ea typeface="Poppins"/>
              <a:cs typeface="Poppins"/>
              <a:sym typeface="Poppins"/>
            </a:endParaRPr>
          </a:p>
          <a:p>
            <a:pPr marL="0" indent="0">
              <a:lnSpc>
                <a:spcPct val="115000"/>
              </a:lnSpc>
              <a:buClr>
                <a:schemeClr val="dk1"/>
              </a:buClr>
              <a:buSzPts val="1100"/>
              <a:buNone/>
            </a:pPr>
            <a:endParaRPr lang="en-GB" sz="3000" dirty="0">
              <a:solidFill>
                <a:schemeClr val="tx1"/>
              </a:solidFill>
              <a:latin typeface="Poppins"/>
              <a:ea typeface="Poppins"/>
              <a:cs typeface="Poppins"/>
              <a:sym typeface="Poppins"/>
            </a:endParaRPr>
          </a:p>
          <a:p>
            <a:pPr marL="0" indent="0">
              <a:buNone/>
            </a:pPr>
            <a:endParaRPr lang="en-GB" sz="3000" dirty="0">
              <a:solidFill>
                <a:schemeClr val="tx1"/>
              </a:solidFill>
            </a:endParaRPr>
          </a:p>
        </p:txBody>
      </p:sp>
      <p:sp>
        <p:nvSpPr>
          <p:cNvPr id="4" name="Slide Number Placeholder 3"/>
          <p:cNvSpPr>
            <a:spLocks noGrp="1"/>
          </p:cNvSpPr>
          <p:nvPr>
            <p:ph type="sldNum" sz="quarter" idx="12"/>
          </p:nvPr>
        </p:nvSpPr>
        <p:spPr/>
        <p:txBody>
          <a:bodyPr/>
          <a:lstStyle/>
          <a:p>
            <a:pPr defTabSz="1371600">
              <a:defRPr/>
            </a:pPr>
            <a:fld id="{7FA20B27-8120-FF4C-A35F-19DE62DFA706}" type="slidenum">
              <a:rPr lang="en-GB">
                <a:solidFill>
                  <a:prstClr val="black">
                    <a:tint val="75000"/>
                  </a:prstClr>
                </a:solidFill>
                <a:latin typeface="Calibri"/>
              </a:rPr>
              <a:pPr defTabSz="1371600">
                <a:defRPr/>
              </a:pPr>
              <a:t>30</a:t>
            </a:fld>
            <a:endParaRPr lang="en-GB" dirty="0">
              <a:solidFill>
                <a:prstClr val="black">
                  <a:tint val="75000"/>
                </a:prstClr>
              </a:solidFill>
              <a:latin typeface="Calibri"/>
            </a:endParaRPr>
          </a:p>
        </p:txBody>
      </p:sp>
      <p:pic>
        <p:nvPicPr>
          <p:cNvPr id="6" name="Picture 5"/>
          <p:cNvPicPr>
            <a:picLocks noChangeAspect="1"/>
          </p:cNvPicPr>
          <p:nvPr/>
        </p:nvPicPr>
        <p:blipFill>
          <a:blip r:embed="rId3"/>
          <a:stretch>
            <a:fillRect/>
          </a:stretch>
        </p:blipFill>
        <p:spPr>
          <a:xfrm>
            <a:off x="1110835" y="6448797"/>
            <a:ext cx="3721931" cy="2423370"/>
          </a:xfrm>
          <a:prstGeom prst="rect">
            <a:avLst/>
          </a:prstGeom>
        </p:spPr>
      </p:pic>
      <p:pic>
        <p:nvPicPr>
          <p:cNvPr id="8" name="Google Shape;1082;p105"/>
          <p:cNvPicPr preferRelativeResize="0"/>
          <p:nvPr/>
        </p:nvPicPr>
        <p:blipFill rotWithShape="1">
          <a:blip r:embed="rId4">
            <a:alphaModFix/>
          </a:blip>
          <a:srcRect l="12515" t="2697" r="33561" b="9713"/>
          <a:stretch/>
        </p:blipFill>
        <p:spPr>
          <a:xfrm>
            <a:off x="5943599" y="5386389"/>
            <a:ext cx="4571732" cy="5143200"/>
          </a:xfrm>
          <a:prstGeom prst="rect">
            <a:avLst/>
          </a:prstGeom>
          <a:noFill/>
          <a:ln>
            <a:noFill/>
          </a:ln>
        </p:spPr>
      </p:pic>
      <p:pic>
        <p:nvPicPr>
          <p:cNvPr id="9" name="Google Shape;1002;p100"/>
          <p:cNvPicPr preferRelativeResize="0"/>
          <p:nvPr/>
        </p:nvPicPr>
        <p:blipFill>
          <a:blip r:embed="rId5">
            <a:alphaModFix/>
          </a:blip>
          <a:stretch>
            <a:fillRect/>
          </a:stretch>
        </p:blipFill>
        <p:spPr>
          <a:xfrm>
            <a:off x="11315700" y="7586366"/>
            <a:ext cx="6114747" cy="476265"/>
          </a:xfrm>
          <a:prstGeom prst="rect">
            <a:avLst/>
          </a:prstGeom>
          <a:noFill/>
          <a:ln>
            <a:noFill/>
          </a:ln>
        </p:spPr>
      </p:pic>
      <p:sp>
        <p:nvSpPr>
          <p:cNvPr id="5" name="TextBox 4"/>
          <p:cNvSpPr txBox="1"/>
          <p:nvPr/>
        </p:nvSpPr>
        <p:spPr>
          <a:xfrm>
            <a:off x="5470988" y="6898734"/>
            <a:ext cx="7270956" cy="1938992"/>
          </a:xfrm>
          <a:prstGeom prst="rect">
            <a:avLst/>
          </a:prstGeom>
          <a:noFill/>
        </p:spPr>
        <p:txBody>
          <a:bodyPr wrap="square" rtlCol="0">
            <a:spAutoFit/>
          </a:bodyPr>
          <a:lstStyle/>
          <a:p>
            <a:pPr algn="ctr" defTabSz="1371600"/>
            <a:r>
              <a:rPr lang="en-GB" sz="12000" dirty="0">
                <a:solidFill>
                  <a:prstClr val="white">
                    <a:lumMod val="50000"/>
                  </a:prst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1246782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2951024" y="9534524"/>
            <a:ext cx="4114800" cy="547688"/>
          </a:xfrm>
        </p:spPr>
        <p:txBody>
          <a:bodyPr/>
          <a:lstStyle/>
          <a:p>
            <a:pPr defTabSz="1371600">
              <a:defRPr/>
            </a:pPr>
            <a:fld id="{7FA20B27-8120-FF4C-A35F-19DE62DFA706}" type="slidenum">
              <a:rPr lang="en-GB">
                <a:solidFill>
                  <a:prstClr val="black">
                    <a:tint val="75000"/>
                  </a:prstClr>
                </a:solidFill>
                <a:latin typeface="Calibri"/>
              </a:rPr>
              <a:pPr defTabSz="1371600">
                <a:defRPr/>
              </a:pPr>
              <a:t>31</a:t>
            </a:fld>
            <a:endParaRPr lang="en-GB" dirty="0">
              <a:solidFill>
                <a:prstClr val="black">
                  <a:tint val="75000"/>
                </a:prstClr>
              </a:solidFill>
              <a:latin typeface="Calibri"/>
            </a:endParaRPr>
          </a:p>
        </p:txBody>
      </p:sp>
      <p:pic>
        <p:nvPicPr>
          <p:cNvPr id="4" name="Picture 3"/>
          <p:cNvPicPr>
            <a:picLocks noChangeAspect="1"/>
          </p:cNvPicPr>
          <p:nvPr/>
        </p:nvPicPr>
        <p:blipFill>
          <a:blip r:embed="rId2"/>
          <a:stretch>
            <a:fillRect/>
          </a:stretch>
        </p:blipFill>
        <p:spPr>
          <a:xfrm>
            <a:off x="10231695" y="1827015"/>
            <a:ext cx="7870797" cy="262359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4673" y="6433651"/>
            <a:ext cx="3085688" cy="385334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9925" y="4734615"/>
            <a:ext cx="3435698" cy="51435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1974" y="1443844"/>
            <a:ext cx="5378481" cy="3419327"/>
          </a:xfrm>
          <a:prstGeom prst="rect">
            <a:avLst/>
          </a:prstGeom>
        </p:spPr>
      </p:pic>
      <p:pic>
        <p:nvPicPr>
          <p:cNvPr id="1026" name="Picture 2" descr="https://visitbritainimages.com/cdn/visitbritain/thumbs/348/3/324a8c487b332cd60a9f5799020d8e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367" y="1443844"/>
            <a:ext cx="4346369" cy="4346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visitbritainimages.com/cdn/visitbritain/thumbs/348/3/39c3c7a8d91c9bbda52adf892ef5568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85187" y="4982655"/>
            <a:ext cx="3724221" cy="50995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370" y="6099924"/>
            <a:ext cx="5970516" cy="3982287"/>
          </a:xfrm>
          <a:prstGeom prst="rect">
            <a:avLst/>
          </a:prstGeom>
        </p:spPr>
      </p:pic>
      <p:pic>
        <p:nvPicPr>
          <p:cNvPr id="12" name="Picture 11"/>
          <p:cNvPicPr>
            <a:picLocks noChangeAspect="1"/>
          </p:cNvPicPr>
          <p:nvPr/>
        </p:nvPicPr>
        <p:blipFill>
          <a:blip r:embed="rId9"/>
          <a:stretch>
            <a:fillRect/>
          </a:stretch>
        </p:blipFill>
        <p:spPr>
          <a:xfrm>
            <a:off x="15370471" y="1"/>
            <a:ext cx="2548820" cy="1224434"/>
          </a:xfrm>
          <a:prstGeom prst="rect">
            <a:avLst/>
          </a:prstGeom>
        </p:spPr>
      </p:pic>
      <p:sp>
        <p:nvSpPr>
          <p:cNvPr id="13" name="Title 1"/>
          <p:cNvSpPr txBox="1">
            <a:spLocks/>
          </p:cNvSpPr>
          <p:nvPr/>
        </p:nvSpPr>
        <p:spPr>
          <a:xfrm>
            <a:off x="467855" y="406595"/>
            <a:ext cx="15121190" cy="800421"/>
          </a:xfrm>
          <a:prstGeom prst="rect">
            <a:avLst/>
          </a:prstGeom>
        </p:spPr>
        <p:txBody>
          <a:bodyPr>
            <a:noAutofit/>
          </a:bodyPr>
          <a:lstStyle>
            <a:lvl1pPr algn="l" defTabSz="914400" rtl="0" eaLnBrk="1" latinLnBrk="0" hangingPunct="1">
              <a:lnSpc>
                <a:spcPct val="90000"/>
              </a:lnSpc>
              <a:spcBef>
                <a:spcPct val="0"/>
              </a:spcBef>
              <a:buNone/>
              <a:defRPr sz="2000" b="1" i="0" kern="1200" baseline="0">
                <a:solidFill>
                  <a:srgbClr val="002060"/>
                </a:solidFill>
                <a:latin typeface="Arial" charset="0"/>
                <a:ea typeface="+mj-ea"/>
                <a:cs typeface="+mj-cs"/>
              </a:defRPr>
            </a:lvl1pPr>
          </a:lstStyle>
          <a:p>
            <a:pPr defTabSz="1371600"/>
            <a:br>
              <a:rPr lang="en-GB" sz="3000" dirty="0">
                <a:solidFill>
                  <a:srgbClr val="C00000"/>
                </a:solidFill>
              </a:rPr>
            </a:br>
            <a:r>
              <a:rPr lang="en-GB" sz="3000" dirty="0">
                <a:solidFill>
                  <a:srgbClr val="C00000"/>
                </a:solidFill>
              </a:rPr>
              <a:t>VISUAL MOODBOARD FOR BUILD DEMAND CAMPAIGN – FINAL CREATIVE TBA</a:t>
            </a:r>
            <a:endParaRPr lang="en-GB" sz="3000" dirty="0">
              <a:solidFill>
                <a:srgbClr val="FF0000"/>
              </a:solidFill>
            </a:endParaRPr>
          </a:p>
        </p:txBody>
      </p:sp>
      <p:pic>
        <p:nvPicPr>
          <p:cNvPr id="5" name="Picture 4"/>
          <p:cNvPicPr>
            <a:picLocks noChangeAspect="1"/>
          </p:cNvPicPr>
          <p:nvPr/>
        </p:nvPicPr>
        <p:blipFill>
          <a:blip r:embed="rId10"/>
          <a:stretch>
            <a:fillRect/>
          </a:stretch>
        </p:blipFill>
        <p:spPr>
          <a:xfrm>
            <a:off x="4630300" y="4982656"/>
            <a:ext cx="3977672" cy="2636828"/>
          </a:xfrm>
          <a:prstGeom prst="rect">
            <a:avLst/>
          </a:prstGeom>
          <a:ln w="57150">
            <a:solidFill>
              <a:schemeClr val="bg1"/>
            </a:solidFill>
          </a:ln>
        </p:spPr>
      </p:pic>
    </p:spTree>
    <p:extLst>
      <p:ext uri="{BB962C8B-B14F-4D97-AF65-F5344CB8AC3E}">
        <p14:creationId xmlns:p14="http://schemas.microsoft.com/office/powerpoint/2010/main" val="2733295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852162" y="4504265"/>
            <a:ext cx="11064240" cy="2198459"/>
          </a:xfrm>
        </p:spPr>
        <p:txBody>
          <a:bodyPr>
            <a:normAutofit/>
          </a:bodyPr>
          <a:lstStyle/>
          <a:p>
            <a:r>
              <a:rPr lang="en-GB" dirty="0"/>
              <a:t>THE INDUSTRY STANDARD</a:t>
            </a:r>
          </a:p>
        </p:txBody>
      </p:sp>
    </p:spTree>
    <p:extLst>
      <p:ext uri="{BB962C8B-B14F-4D97-AF65-F5344CB8AC3E}">
        <p14:creationId xmlns:p14="http://schemas.microsoft.com/office/powerpoint/2010/main" val="2153183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371600">
              <a:defRPr/>
            </a:pPr>
            <a:fld id="{7FA20B27-8120-FF4C-A35F-19DE62DFA706}" type="slidenum">
              <a:rPr lang="en-GB">
                <a:solidFill>
                  <a:prstClr val="black">
                    <a:tint val="75000"/>
                  </a:prstClr>
                </a:solidFill>
                <a:latin typeface="Calibri"/>
              </a:rPr>
              <a:pPr defTabSz="1371600">
                <a:defRPr/>
              </a:pPr>
              <a:t>33</a:t>
            </a:fld>
            <a:endParaRPr lang="en-GB" dirty="0">
              <a:solidFill>
                <a:prstClr val="black">
                  <a:tint val="75000"/>
                </a:prstClr>
              </a:solidFill>
              <a:latin typeface="Calibri"/>
            </a:endParaRPr>
          </a:p>
        </p:txBody>
      </p:sp>
      <p:sp>
        <p:nvSpPr>
          <p:cNvPr id="3" name="Title 1"/>
          <p:cNvSpPr txBox="1">
            <a:spLocks/>
          </p:cNvSpPr>
          <p:nvPr/>
        </p:nvSpPr>
        <p:spPr>
          <a:xfrm>
            <a:off x="467856" y="406595"/>
            <a:ext cx="14728821" cy="800421"/>
          </a:xfrm>
          <a:prstGeom prst="rect">
            <a:avLst/>
          </a:prstGeom>
        </p:spPr>
        <p:txBody>
          <a:bodyPr>
            <a:noAutofit/>
          </a:bodyPr>
          <a:lstStyle>
            <a:lvl1pPr algn="l" defTabSz="914400" rtl="0" eaLnBrk="1" latinLnBrk="0" hangingPunct="1">
              <a:lnSpc>
                <a:spcPct val="90000"/>
              </a:lnSpc>
              <a:spcBef>
                <a:spcPct val="0"/>
              </a:spcBef>
              <a:buNone/>
              <a:defRPr sz="2000" b="1" i="0" kern="1200" baseline="0">
                <a:solidFill>
                  <a:srgbClr val="002060"/>
                </a:solidFill>
                <a:latin typeface="Arial" charset="0"/>
                <a:ea typeface="+mj-ea"/>
                <a:cs typeface="+mj-cs"/>
              </a:defRPr>
            </a:lvl1pPr>
          </a:lstStyle>
          <a:p>
            <a:pPr defTabSz="1371600"/>
            <a:br>
              <a:rPr lang="en-GB" sz="3000" dirty="0">
                <a:solidFill>
                  <a:srgbClr val="C00000"/>
                </a:solidFill>
              </a:rPr>
            </a:br>
            <a:r>
              <a:rPr lang="en-GB" sz="3000" dirty="0">
                <a:solidFill>
                  <a:srgbClr val="C00000"/>
                </a:solidFill>
              </a:rPr>
              <a:t>“WE’RE GOOD TO GO” – INDUSTRY STANDARD</a:t>
            </a:r>
            <a:endParaRPr lang="en-GB" sz="3000" dirty="0">
              <a:solidFill>
                <a:srgbClr val="FF0000"/>
              </a:solidFill>
            </a:endParaRPr>
          </a:p>
        </p:txBody>
      </p:sp>
      <p:sp>
        <p:nvSpPr>
          <p:cNvPr id="4" name="Content Placeholder 2"/>
          <p:cNvSpPr txBox="1">
            <a:spLocks/>
          </p:cNvSpPr>
          <p:nvPr/>
        </p:nvSpPr>
        <p:spPr>
          <a:xfrm>
            <a:off x="725847" y="1976873"/>
            <a:ext cx="16304853" cy="644815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1800" kern="1200" baseline="0">
                <a:solidFill>
                  <a:srgbClr val="002060"/>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1600" kern="1200" baseline="0">
                <a:solidFill>
                  <a:srgbClr val="002060"/>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1400" kern="1200" baseline="0">
                <a:solidFill>
                  <a:srgbClr val="002060"/>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200" kern="1200" baseline="0">
                <a:solidFill>
                  <a:srgbClr val="002060"/>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000" kern="1200" baseline="0">
                <a:solidFill>
                  <a:srgbClr val="002060"/>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defTabSz="1371600">
              <a:lnSpc>
                <a:spcPct val="100000"/>
              </a:lnSpc>
              <a:spcBef>
                <a:spcPts val="0"/>
              </a:spcBef>
              <a:buNone/>
              <a:defRPr/>
            </a:pPr>
            <a:r>
              <a:rPr lang="en-GB" sz="3000" dirty="0"/>
              <a:t>The British Tourist Authority (BTA) is launching an Industry Standard. UK tourism and hospitality businesses will have the opportunity to pledge that they have made modifications in line with Government guidelines, have taken all reasonable steps to ensure social distancing and have a system in place to ensure regular cleaning is undertaken. </a:t>
            </a:r>
          </a:p>
          <a:p>
            <a:pPr marL="0" indent="0" algn="just" defTabSz="1371600">
              <a:lnSpc>
                <a:spcPct val="100000"/>
              </a:lnSpc>
              <a:spcBef>
                <a:spcPts val="0"/>
              </a:spcBef>
              <a:buNone/>
              <a:defRPr/>
            </a:pPr>
            <a:endParaRPr lang="en-GB" sz="3000" dirty="0"/>
          </a:p>
          <a:p>
            <a:pPr marL="0" indent="0" defTabSz="1371600">
              <a:lnSpc>
                <a:spcPct val="100000"/>
              </a:lnSpc>
              <a:spcBef>
                <a:spcPts val="0"/>
              </a:spcBef>
              <a:buNone/>
              <a:defRPr/>
            </a:pPr>
            <a:endParaRPr lang="en-GB" sz="3000" dirty="0"/>
          </a:p>
          <a:p>
            <a:pPr marL="0" indent="0" defTabSz="1371600">
              <a:lnSpc>
                <a:spcPct val="100000"/>
              </a:lnSpc>
              <a:spcBef>
                <a:spcPts val="0"/>
              </a:spcBef>
              <a:buNone/>
              <a:defRPr/>
            </a:pPr>
            <a:endParaRPr lang="en-GB" sz="3000" dirty="0"/>
          </a:p>
          <a:p>
            <a:pPr marL="0" indent="0" defTabSz="1371600">
              <a:lnSpc>
                <a:spcPct val="100000"/>
              </a:lnSpc>
              <a:spcBef>
                <a:spcPts val="0"/>
              </a:spcBef>
              <a:buNone/>
              <a:defRPr/>
            </a:pPr>
            <a:endParaRPr lang="en-GB" sz="3000" dirty="0"/>
          </a:p>
          <a:p>
            <a:pPr marL="0" indent="0" defTabSz="1371600">
              <a:lnSpc>
                <a:spcPct val="100000"/>
              </a:lnSpc>
              <a:spcBef>
                <a:spcPts val="0"/>
              </a:spcBef>
              <a:buNone/>
              <a:defRPr/>
            </a:pPr>
            <a:endParaRPr lang="en-GB" sz="3000" dirty="0"/>
          </a:p>
          <a:p>
            <a:pPr marL="0" indent="0" defTabSz="1371600">
              <a:lnSpc>
                <a:spcPct val="100000"/>
              </a:lnSpc>
              <a:spcBef>
                <a:spcPts val="0"/>
              </a:spcBef>
              <a:buNone/>
              <a:defRPr/>
            </a:pPr>
            <a:endParaRPr lang="en-GB" sz="3000" dirty="0"/>
          </a:p>
          <a:p>
            <a:pPr marL="0" indent="0" defTabSz="1371600">
              <a:lnSpc>
                <a:spcPct val="100000"/>
              </a:lnSpc>
              <a:spcBef>
                <a:spcPts val="0"/>
              </a:spcBef>
              <a:buNone/>
              <a:defRPr/>
            </a:pPr>
            <a:endParaRPr lang="en-GB" sz="3000" dirty="0">
              <a:latin typeface="Arial" panose="020B0604020202020204" pitchFamily="34" charset="0"/>
              <a:cs typeface="Arial" panose="020B0604020202020204" pitchFamily="34" charset="0"/>
            </a:endParaRPr>
          </a:p>
          <a:p>
            <a:pPr marL="0" indent="0" defTabSz="1371600">
              <a:lnSpc>
                <a:spcPct val="100000"/>
              </a:lnSpc>
              <a:spcBef>
                <a:spcPts val="0"/>
              </a:spcBef>
              <a:buNone/>
              <a:defRPr/>
            </a:pPr>
            <a:endParaRPr lang="en-GB" sz="3000" dirty="0">
              <a:latin typeface="Calibri"/>
              <a:cs typeface="Arial" panose="020B0604020202020204" pitchFamily="34" charset="0"/>
            </a:endParaRPr>
          </a:p>
          <a:p>
            <a:pPr marL="0" indent="0" defTabSz="1371600">
              <a:lnSpc>
                <a:spcPct val="100000"/>
              </a:lnSpc>
              <a:spcBef>
                <a:spcPts val="0"/>
              </a:spcBef>
              <a:buNone/>
              <a:defRPr/>
            </a:pPr>
            <a:endParaRPr lang="en-GB" sz="3000" b="1" dirty="0">
              <a:latin typeface="Arial" panose="020B0604020202020204" pitchFamily="34" charset="0"/>
              <a:cs typeface="Arial" panose="020B0604020202020204" pitchFamily="34" charset="0"/>
            </a:endParaRPr>
          </a:p>
          <a:p>
            <a:pPr marL="0" indent="0" defTabSz="1371600">
              <a:lnSpc>
                <a:spcPct val="115000"/>
              </a:lnSpc>
              <a:spcBef>
                <a:spcPts val="1500"/>
              </a:spcBef>
              <a:buClr>
                <a:prstClr val="black"/>
              </a:buClr>
              <a:buSzPts val="1100"/>
              <a:buNone/>
            </a:pPr>
            <a:endParaRPr lang="en-GB" sz="3000" dirty="0">
              <a:latin typeface="Poppins"/>
              <a:ea typeface="Poppins"/>
              <a:cs typeface="Poppins"/>
              <a:sym typeface="Poppins"/>
            </a:endParaRPr>
          </a:p>
          <a:p>
            <a:pPr marL="0" indent="0" defTabSz="1371600">
              <a:lnSpc>
                <a:spcPct val="115000"/>
              </a:lnSpc>
              <a:spcBef>
                <a:spcPts val="1500"/>
              </a:spcBef>
              <a:buClr>
                <a:prstClr val="black"/>
              </a:buClr>
              <a:buSzPts val="1100"/>
              <a:buNone/>
            </a:pPr>
            <a:endParaRPr lang="en-GB" sz="3000" dirty="0">
              <a:solidFill>
                <a:prstClr val="black"/>
              </a:solidFill>
              <a:latin typeface="Poppins"/>
              <a:ea typeface="Poppins"/>
              <a:cs typeface="Poppins"/>
              <a:sym typeface="Poppins"/>
            </a:endParaRPr>
          </a:p>
          <a:p>
            <a:pPr marL="0" indent="0" defTabSz="1371600">
              <a:spcBef>
                <a:spcPts val="1500"/>
              </a:spcBef>
              <a:buNone/>
            </a:pPr>
            <a:endParaRPr lang="en-GB" sz="3000" dirty="0">
              <a:solidFill>
                <a:prstClr val="black"/>
              </a:solidFill>
            </a:endParaRPr>
          </a:p>
        </p:txBody>
      </p:sp>
      <p:pic>
        <p:nvPicPr>
          <p:cNvPr id="5" name="Picture 4"/>
          <p:cNvPicPr>
            <a:picLocks noChangeAspect="1"/>
          </p:cNvPicPr>
          <p:nvPr/>
        </p:nvPicPr>
        <p:blipFill>
          <a:blip r:embed="rId2"/>
          <a:stretch>
            <a:fillRect/>
          </a:stretch>
        </p:blipFill>
        <p:spPr>
          <a:xfrm>
            <a:off x="7043513" y="4306337"/>
            <a:ext cx="3669521" cy="3923264"/>
          </a:xfrm>
          <a:prstGeom prst="rect">
            <a:avLst/>
          </a:prstGeom>
        </p:spPr>
      </p:pic>
    </p:spTree>
    <p:extLst>
      <p:ext uri="{BB962C8B-B14F-4D97-AF65-F5344CB8AC3E}">
        <p14:creationId xmlns:p14="http://schemas.microsoft.com/office/powerpoint/2010/main" val="3492880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p:nvPr/>
        </p:nvSpPr>
        <p:spPr bwMode="auto">
          <a:xfrm>
            <a:off x="326571" y="1552647"/>
            <a:ext cx="17469939" cy="8505753"/>
          </a:xfrm>
          <a:prstGeom prst="rect">
            <a:avLst/>
          </a:prstGeom>
          <a:solidFill>
            <a:schemeClr val="bg1"/>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371600">
              <a:defRPr/>
            </a:pPr>
            <a:endParaRPr lang="en-GB" sz="2700" b="1" dirty="0">
              <a:solidFill>
                <a:srgbClr val="C00000"/>
              </a:solidFill>
              <a:latin typeface="Arial" panose="020B0604020202020204" pitchFamily="34" charset="0"/>
              <a:cs typeface="Arial" panose="020B0604020202020204" pitchFamily="34" charset="0"/>
            </a:endParaRPr>
          </a:p>
          <a:p>
            <a:pPr marL="685800" indent="-685800" defTabSz="1371600">
              <a:spcAft>
                <a:spcPts val="900"/>
              </a:spcAft>
              <a:buFont typeface="Arial" panose="020B0604020202020204" pitchFamily="34" charset="0"/>
              <a:buChar char="•"/>
              <a:defRPr/>
            </a:pPr>
            <a:r>
              <a:rPr lang="en-GB" sz="3900" dirty="0">
                <a:solidFill>
                  <a:srgbClr val="002060"/>
                </a:solidFill>
                <a:latin typeface="Arial" panose="020B0604020202020204" pitchFamily="34" charset="0"/>
                <a:cs typeface="Arial" panose="020B0604020202020204" pitchFamily="34" charset="0"/>
              </a:rPr>
              <a:t>A </a:t>
            </a:r>
            <a:r>
              <a:rPr lang="en-GB" sz="3900" b="1" dirty="0">
                <a:solidFill>
                  <a:srgbClr val="002060"/>
                </a:solidFill>
                <a:latin typeface="Arial" panose="020B0604020202020204" pitchFamily="34" charset="0"/>
                <a:cs typeface="Arial" panose="020B0604020202020204" pitchFamily="34" charset="0"/>
              </a:rPr>
              <a:t>call to action from across the industry </a:t>
            </a:r>
            <a:r>
              <a:rPr lang="en-GB" sz="3900" dirty="0">
                <a:solidFill>
                  <a:srgbClr val="002060"/>
                </a:solidFill>
                <a:latin typeface="Arial" panose="020B0604020202020204" pitchFamily="34" charset="0"/>
                <a:cs typeface="Arial" panose="020B0604020202020204" pitchFamily="34" charset="0"/>
              </a:rPr>
              <a:t>– it is critical to early recovery </a:t>
            </a:r>
          </a:p>
          <a:p>
            <a:pPr marL="685800" indent="-685800" defTabSz="1371600">
              <a:spcBef>
                <a:spcPts val="900"/>
              </a:spcBef>
              <a:spcAft>
                <a:spcPts val="900"/>
              </a:spcAft>
              <a:buFont typeface="Arial" panose="020B0604020202020204" pitchFamily="34" charset="0"/>
              <a:buChar char="•"/>
              <a:defRPr/>
            </a:pPr>
            <a:r>
              <a:rPr lang="en-GB" sz="3900" dirty="0">
                <a:solidFill>
                  <a:srgbClr val="002060"/>
                </a:solidFill>
                <a:latin typeface="Arial" panose="020B0604020202020204" pitchFamily="34" charset="0"/>
                <a:cs typeface="Arial" panose="020B0604020202020204" pitchFamily="34" charset="0"/>
              </a:rPr>
              <a:t>To give</a:t>
            </a:r>
            <a:r>
              <a:rPr lang="en-GB" sz="3900" b="1" dirty="0">
                <a:solidFill>
                  <a:srgbClr val="002060"/>
                </a:solidFill>
                <a:latin typeface="Arial" panose="020B0604020202020204" pitchFamily="34" charset="0"/>
                <a:cs typeface="Arial" panose="020B0604020202020204" pitchFamily="34" charset="0"/>
              </a:rPr>
              <a:t> confidence to the businesses</a:t>
            </a:r>
            <a:r>
              <a:rPr lang="en-GB" sz="3900" dirty="0">
                <a:solidFill>
                  <a:srgbClr val="002060"/>
                </a:solidFill>
                <a:latin typeface="Arial" panose="020B0604020202020204" pitchFamily="34" charset="0"/>
                <a:cs typeface="Arial" panose="020B0604020202020204" pitchFamily="34" charset="0"/>
              </a:rPr>
              <a:t>, support and encourage them to show they have clear processes in place </a:t>
            </a:r>
          </a:p>
          <a:p>
            <a:pPr marL="685800" indent="-685800" defTabSz="1371600">
              <a:spcBef>
                <a:spcPts val="900"/>
              </a:spcBef>
              <a:spcAft>
                <a:spcPts val="900"/>
              </a:spcAft>
              <a:buFont typeface="Arial" panose="020B0604020202020204" pitchFamily="34" charset="0"/>
              <a:buChar char="•"/>
              <a:defRPr/>
            </a:pPr>
            <a:r>
              <a:rPr lang="en-GB" sz="3900" dirty="0">
                <a:solidFill>
                  <a:srgbClr val="002060"/>
                </a:solidFill>
                <a:latin typeface="Arial" panose="020B0604020202020204" pitchFamily="34" charset="0"/>
                <a:cs typeface="Arial" panose="020B0604020202020204" pitchFamily="34" charset="0"/>
              </a:rPr>
              <a:t>To give </a:t>
            </a:r>
            <a:r>
              <a:rPr lang="en-GB" sz="3900" b="1" dirty="0">
                <a:solidFill>
                  <a:srgbClr val="002060"/>
                </a:solidFill>
                <a:latin typeface="Arial" panose="020B0604020202020204" pitchFamily="34" charset="0"/>
                <a:cs typeface="Arial" panose="020B0604020202020204" pitchFamily="34" charset="0"/>
              </a:rPr>
              <a:t>reassurance to the visitor </a:t>
            </a:r>
            <a:r>
              <a:rPr lang="en-GB" sz="3900" dirty="0">
                <a:solidFill>
                  <a:srgbClr val="002060"/>
                </a:solidFill>
                <a:latin typeface="Arial" panose="020B0604020202020204" pitchFamily="34" charset="0"/>
                <a:cs typeface="Arial" panose="020B0604020202020204" pitchFamily="34" charset="0"/>
              </a:rPr>
              <a:t>– clear consumer messaging isn’t enough and needs to be </a:t>
            </a:r>
            <a:r>
              <a:rPr lang="en-GB" sz="3900" u="sng" dirty="0">
                <a:solidFill>
                  <a:srgbClr val="002060"/>
                </a:solidFill>
                <a:latin typeface="Arial" panose="020B0604020202020204" pitchFamily="34" charset="0"/>
                <a:cs typeface="Arial" panose="020B0604020202020204" pitchFamily="34" charset="0"/>
              </a:rPr>
              <a:t>backed up</a:t>
            </a:r>
            <a:r>
              <a:rPr lang="en-GB" sz="3900" dirty="0">
                <a:solidFill>
                  <a:srgbClr val="002060"/>
                </a:solidFill>
                <a:latin typeface="Arial" panose="020B0604020202020204" pitchFamily="34" charset="0"/>
                <a:cs typeface="Arial" panose="020B0604020202020204" pitchFamily="34" charset="0"/>
              </a:rPr>
              <a:t> by a consistent and robust process followed by businesses</a:t>
            </a:r>
          </a:p>
          <a:p>
            <a:pPr marL="685800" indent="-685800" defTabSz="1371600">
              <a:spcBef>
                <a:spcPts val="900"/>
              </a:spcBef>
              <a:spcAft>
                <a:spcPts val="900"/>
              </a:spcAft>
              <a:buFont typeface="Arial" panose="020B0604020202020204" pitchFamily="34" charset="0"/>
              <a:buChar char="•"/>
              <a:defRPr/>
            </a:pPr>
            <a:r>
              <a:rPr lang="en-GB" sz="3900" dirty="0">
                <a:solidFill>
                  <a:srgbClr val="002060"/>
                </a:solidFill>
                <a:latin typeface="Arial" panose="020B0604020202020204" pitchFamily="34" charset="0"/>
                <a:cs typeface="Arial" panose="020B0604020202020204" pitchFamily="34" charset="0"/>
              </a:rPr>
              <a:t>To aid </a:t>
            </a:r>
            <a:r>
              <a:rPr lang="en-GB" sz="3900" b="1" dirty="0">
                <a:solidFill>
                  <a:srgbClr val="002060"/>
                </a:solidFill>
                <a:latin typeface="Arial" panose="020B0604020202020204" pitchFamily="34" charset="0"/>
                <a:cs typeface="Arial" panose="020B0604020202020204" pitchFamily="34" charset="0"/>
              </a:rPr>
              <a:t>reassurance to local residents </a:t>
            </a:r>
            <a:r>
              <a:rPr lang="en-GB" sz="3900" dirty="0">
                <a:solidFill>
                  <a:srgbClr val="002060"/>
                </a:solidFill>
                <a:latin typeface="Arial" panose="020B0604020202020204" pitchFamily="34" charset="0"/>
                <a:cs typeface="Arial" panose="020B0604020202020204" pitchFamily="34" charset="0"/>
              </a:rPr>
              <a:t>– that tourism is not the enemy</a:t>
            </a:r>
          </a:p>
          <a:p>
            <a:pPr marL="685800" indent="-685800" defTabSz="1371600">
              <a:spcBef>
                <a:spcPts val="900"/>
              </a:spcBef>
              <a:spcAft>
                <a:spcPts val="900"/>
              </a:spcAft>
              <a:buFont typeface="Arial" panose="020B0604020202020204" pitchFamily="34" charset="0"/>
              <a:buChar char="•"/>
              <a:defRPr/>
            </a:pPr>
            <a:r>
              <a:rPr lang="en-GB" sz="3900" b="1" dirty="0">
                <a:solidFill>
                  <a:srgbClr val="002060"/>
                </a:solidFill>
                <a:latin typeface="Arial" panose="020B0604020202020204" pitchFamily="34" charset="0"/>
                <a:cs typeface="Arial" panose="020B0604020202020204" pitchFamily="34" charset="0"/>
              </a:rPr>
              <a:t>Avoid confusion in messaging </a:t>
            </a:r>
            <a:r>
              <a:rPr lang="en-GB" sz="3900" dirty="0">
                <a:solidFill>
                  <a:srgbClr val="002060"/>
                </a:solidFill>
                <a:latin typeface="Arial" panose="020B0604020202020204" pitchFamily="34" charset="0"/>
                <a:cs typeface="Arial" panose="020B0604020202020204" pitchFamily="34" charset="0"/>
              </a:rPr>
              <a:t>and recognition by offering a nationwide consumer ‘marque’ that the whole industry can get behind </a:t>
            </a:r>
          </a:p>
          <a:p>
            <a:pPr marL="685800" indent="-685800" defTabSz="1371600">
              <a:spcBef>
                <a:spcPts val="900"/>
              </a:spcBef>
              <a:spcAft>
                <a:spcPts val="900"/>
              </a:spcAft>
              <a:buFont typeface="Arial" panose="020B0604020202020204" pitchFamily="34" charset="0"/>
              <a:buChar char="•"/>
              <a:defRPr/>
            </a:pPr>
            <a:r>
              <a:rPr lang="en-GB" sz="3900" dirty="0">
                <a:solidFill>
                  <a:srgbClr val="002060"/>
                </a:solidFill>
                <a:latin typeface="Arial" panose="020B0604020202020204" pitchFamily="34" charset="0"/>
                <a:cs typeface="Arial" panose="020B0604020202020204" pitchFamily="34" charset="0"/>
              </a:rPr>
              <a:t>Deliver </a:t>
            </a:r>
            <a:r>
              <a:rPr lang="en-GB" sz="3900" b="1" dirty="0">
                <a:solidFill>
                  <a:srgbClr val="002060"/>
                </a:solidFill>
                <a:latin typeface="Arial" panose="020B0604020202020204" pitchFamily="34" charset="0"/>
                <a:cs typeface="Arial" panose="020B0604020202020204" pitchFamily="34" charset="0"/>
              </a:rPr>
              <a:t>global recovery best practice</a:t>
            </a:r>
          </a:p>
        </p:txBody>
      </p:sp>
      <p:sp>
        <p:nvSpPr>
          <p:cNvPr id="5" name="TextBox 4"/>
          <p:cNvSpPr txBox="1"/>
          <p:nvPr/>
        </p:nvSpPr>
        <p:spPr>
          <a:xfrm>
            <a:off x="12222152" y="572796"/>
            <a:ext cx="5574359" cy="415498"/>
          </a:xfrm>
          <a:prstGeom prst="rect">
            <a:avLst/>
          </a:prstGeom>
          <a:noFill/>
        </p:spPr>
        <p:txBody>
          <a:bodyPr wrap="square" rtlCol="0">
            <a:spAutoFit/>
          </a:bodyPr>
          <a:lstStyle/>
          <a:p>
            <a:pPr defTabSz="1371600"/>
            <a:r>
              <a:rPr lang="en-GB" sz="2100" b="1" dirty="0">
                <a:solidFill>
                  <a:prstClr val="white"/>
                </a:solidFill>
                <a:latin typeface="Arial" panose="020B0604020202020204" pitchFamily="34" charset="0"/>
                <a:cs typeface="Arial" panose="020B0604020202020204" pitchFamily="34" charset="0"/>
              </a:rPr>
              <a:t>COVID-19 Recovery – Industry Standard</a:t>
            </a:r>
          </a:p>
        </p:txBody>
      </p:sp>
      <p:sp>
        <p:nvSpPr>
          <p:cNvPr id="6" name="Title 1"/>
          <p:cNvSpPr txBox="1">
            <a:spLocks/>
          </p:cNvSpPr>
          <p:nvPr/>
        </p:nvSpPr>
        <p:spPr>
          <a:xfrm>
            <a:off x="467856" y="406595"/>
            <a:ext cx="14728821" cy="800421"/>
          </a:xfrm>
          <a:prstGeom prst="rect">
            <a:avLst/>
          </a:prstGeom>
        </p:spPr>
        <p:txBody>
          <a:bodyPr>
            <a:noAutofit/>
          </a:bodyPr>
          <a:lstStyle>
            <a:lvl1pPr algn="l" defTabSz="914400" rtl="0" eaLnBrk="1" latinLnBrk="0" hangingPunct="1">
              <a:lnSpc>
                <a:spcPct val="90000"/>
              </a:lnSpc>
              <a:spcBef>
                <a:spcPct val="0"/>
              </a:spcBef>
              <a:buNone/>
              <a:defRPr sz="2000" b="1" i="0" kern="1200" baseline="0">
                <a:solidFill>
                  <a:srgbClr val="002060"/>
                </a:solidFill>
                <a:latin typeface="Arial" charset="0"/>
                <a:ea typeface="+mj-ea"/>
                <a:cs typeface="+mj-cs"/>
              </a:defRPr>
            </a:lvl1pPr>
          </a:lstStyle>
          <a:p>
            <a:pPr defTabSz="1371600"/>
            <a:r>
              <a:rPr lang="en-GB" sz="3000" dirty="0">
                <a:solidFill>
                  <a:srgbClr val="C00000"/>
                </a:solidFill>
              </a:rPr>
              <a:t>AN INDUSTRY STANDARD – WHY?</a:t>
            </a:r>
            <a:endParaRPr lang="en-GB" sz="3000" dirty="0">
              <a:solidFill>
                <a:srgbClr val="FF0000"/>
              </a:solidFill>
            </a:endParaRPr>
          </a:p>
        </p:txBody>
      </p:sp>
    </p:spTree>
    <p:extLst>
      <p:ext uri="{BB962C8B-B14F-4D97-AF65-F5344CB8AC3E}">
        <p14:creationId xmlns:p14="http://schemas.microsoft.com/office/powerpoint/2010/main" val="3009047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p:nvPr/>
        </p:nvSpPr>
        <p:spPr bwMode="auto">
          <a:xfrm>
            <a:off x="626772" y="1480085"/>
            <a:ext cx="17264271" cy="8617227"/>
          </a:xfrm>
          <a:prstGeom prst="rect">
            <a:avLst/>
          </a:prstGeom>
          <a:solidFill>
            <a:schemeClr val="bg1"/>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371600">
              <a:spcBef>
                <a:spcPts val="3600"/>
              </a:spcBef>
              <a:spcAft>
                <a:spcPts val="900"/>
              </a:spcAft>
              <a:defRPr/>
            </a:pPr>
            <a:r>
              <a:rPr lang="en-GB" sz="3600" b="1" dirty="0">
                <a:solidFill>
                  <a:srgbClr val="002060"/>
                </a:solidFill>
                <a:latin typeface="Arial" panose="020B0604020202020204" pitchFamily="34" charset="0"/>
                <a:cs typeface="Arial" panose="020B0604020202020204" pitchFamily="34" charset="0"/>
              </a:rPr>
              <a:t>Online Self Certification that includes:</a:t>
            </a:r>
          </a:p>
          <a:p>
            <a:pPr marL="685800" indent="-685800" defTabSz="1371600">
              <a:spcBef>
                <a:spcPts val="3600"/>
              </a:spcBef>
              <a:spcAft>
                <a:spcPts val="900"/>
              </a:spcAft>
              <a:buFont typeface="Arial" panose="020B0604020202020204" pitchFamily="34" charset="0"/>
              <a:buChar char="•"/>
              <a:defRPr/>
            </a:pPr>
            <a:r>
              <a:rPr lang="en-GB" sz="3000" dirty="0">
                <a:solidFill>
                  <a:srgbClr val="002060"/>
                </a:solidFill>
                <a:latin typeface="Arial" panose="020B0604020202020204" pitchFamily="34" charset="0"/>
                <a:cs typeface="Arial" panose="020B0604020202020204" pitchFamily="34" charset="0"/>
              </a:rPr>
              <a:t>Non-negotiable confirmation that Government </a:t>
            </a:r>
            <a:r>
              <a:rPr lang="en-GB" sz="3000" dirty="0">
                <a:solidFill>
                  <a:srgbClr val="C00000"/>
                </a:solidFill>
                <a:latin typeface="Arial" panose="020B0604020202020204" pitchFamily="34" charset="0"/>
                <a:cs typeface="Arial" panose="020B0604020202020204" pitchFamily="34" charset="0"/>
              </a:rPr>
              <a:t>Visitor Economy Guidance </a:t>
            </a:r>
            <a:r>
              <a:rPr lang="en-GB" sz="3000" dirty="0">
                <a:solidFill>
                  <a:srgbClr val="002060"/>
                </a:solidFill>
                <a:latin typeface="Arial" panose="020B0604020202020204" pitchFamily="34" charset="0"/>
                <a:cs typeface="Arial" panose="020B0604020202020204" pitchFamily="34" charset="0"/>
              </a:rPr>
              <a:t>and </a:t>
            </a:r>
            <a:r>
              <a:rPr lang="en-GB" sz="3000" dirty="0">
                <a:solidFill>
                  <a:srgbClr val="C00000"/>
                </a:solidFill>
                <a:latin typeface="Arial" panose="020B0604020202020204" pitchFamily="34" charset="0"/>
                <a:cs typeface="Arial" panose="020B0604020202020204" pitchFamily="34" charset="0"/>
              </a:rPr>
              <a:t>Public Health England Guidance </a:t>
            </a:r>
            <a:r>
              <a:rPr lang="en-GB" sz="3000" dirty="0">
                <a:solidFill>
                  <a:srgbClr val="002060"/>
                </a:solidFill>
                <a:latin typeface="Arial" panose="020B0604020202020204" pitchFamily="34" charset="0"/>
                <a:cs typeface="Arial" panose="020B0604020202020204" pitchFamily="34" charset="0"/>
              </a:rPr>
              <a:t>have been read and understood</a:t>
            </a:r>
          </a:p>
          <a:p>
            <a:pPr marL="685800" indent="-685800" defTabSz="1371600">
              <a:spcBef>
                <a:spcPts val="3600"/>
              </a:spcBef>
              <a:spcAft>
                <a:spcPts val="900"/>
              </a:spcAft>
              <a:buFont typeface="Arial" panose="020B0604020202020204" pitchFamily="34" charset="0"/>
              <a:buChar char="•"/>
              <a:defRPr/>
            </a:pPr>
            <a:r>
              <a:rPr lang="en-GB" sz="3000" dirty="0">
                <a:solidFill>
                  <a:srgbClr val="002060"/>
                </a:solidFill>
                <a:latin typeface="Arial" panose="020B0604020202020204" pitchFamily="34" charset="0"/>
                <a:cs typeface="Arial" panose="020B0604020202020204" pitchFamily="34" charset="0"/>
              </a:rPr>
              <a:t>Non-negotiable confirmation that a </a:t>
            </a:r>
            <a:r>
              <a:rPr lang="en-GB" sz="3000" dirty="0">
                <a:solidFill>
                  <a:srgbClr val="C00000"/>
                </a:solidFill>
                <a:latin typeface="Arial" panose="020B0604020202020204" pitchFamily="34" charset="0"/>
                <a:cs typeface="Arial" panose="020B0604020202020204" pitchFamily="34" charset="0"/>
              </a:rPr>
              <a:t>Covid-19 Risk Assessment </a:t>
            </a:r>
            <a:r>
              <a:rPr lang="en-GB" sz="3000" dirty="0">
                <a:solidFill>
                  <a:srgbClr val="002060"/>
                </a:solidFill>
                <a:latin typeface="Arial" panose="020B0604020202020204" pitchFamily="34" charset="0"/>
                <a:cs typeface="Arial" panose="020B0604020202020204" pitchFamily="34" charset="0"/>
              </a:rPr>
              <a:t>is in place</a:t>
            </a:r>
          </a:p>
          <a:p>
            <a:pPr marL="685800" indent="-685800" defTabSz="1371600">
              <a:spcBef>
                <a:spcPts val="900"/>
              </a:spcBef>
              <a:spcAft>
                <a:spcPts val="900"/>
              </a:spcAft>
              <a:buFont typeface="Arial" panose="020B0604020202020204" pitchFamily="34" charset="0"/>
              <a:buChar char="•"/>
              <a:defRPr/>
            </a:pPr>
            <a:r>
              <a:rPr lang="en-GB" sz="3000" dirty="0">
                <a:solidFill>
                  <a:srgbClr val="002060"/>
                </a:solidFill>
                <a:latin typeface="Arial" panose="020B0604020202020204" pitchFamily="34" charset="0"/>
                <a:cs typeface="Arial" panose="020B0604020202020204" pitchFamily="34" charset="0"/>
              </a:rPr>
              <a:t>A question set that enables us to recognise key membership bodies willing to share their detailed guidance with any business applying</a:t>
            </a:r>
          </a:p>
          <a:p>
            <a:pPr marL="685800" indent="-685800" defTabSz="1371600">
              <a:spcBef>
                <a:spcPts val="900"/>
              </a:spcBef>
              <a:spcAft>
                <a:spcPts val="900"/>
              </a:spcAft>
              <a:buFont typeface="Arial" panose="020B0604020202020204" pitchFamily="34" charset="0"/>
              <a:buChar char="•"/>
              <a:defRPr/>
            </a:pPr>
            <a:r>
              <a:rPr lang="en-GB" sz="3000" dirty="0">
                <a:solidFill>
                  <a:srgbClr val="002060"/>
                </a:solidFill>
                <a:latin typeface="Arial" panose="020B0604020202020204" pitchFamily="34" charset="0"/>
                <a:cs typeface="Arial" panose="020B0604020202020204" pitchFamily="34" charset="0"/>
              </a:rPr>
              <a:t>Agreement and understanding that spot checks by assessors and the call handling centre will take place at random and un-announced (around 5% of those awarded the mark)</a:t>
            </a:r>
          </a:p>
          <a:p>
            <a:pPr marL="685800" indent="-685800" defTabSz="1371600">
              <a:spcBef>
                <a:spcPts val="900"/>
              </a:spcBef>
              <a:spcAft>
                <a:spcPts val="900"/>
              </a:spcAft>
              <a:buFont typeface="Arial" panose="020B0604020202020204" pitchFamily="34" charset="0"/>
              <a:buChar char="•"/>
              <a:defRPr/>
            </a:pPr>
            <a:r>
              <a:rPr lang="en-GB" sz="3000" dirty="0">
                <a:solidFill>
                  <a:srgbClr val="002060"/>
                </a:solidFill>
                <a:latin typeface="Arial" panose="020B0604020202020204" pitchFamily="34" charset="0"/>
                <a:cs typeface="Arial" panose="020B0604020202020204" pitchFamily="34" charset="0"/>
              </a:rPr>
              <a:t>On successful completion the applicant can download the ‘We’re Good to Go’ mark including a toolkit on how to use it and a certificate to display </a:t>
            </a:r>
          </a:p>
          <a:p>
            <a:pPr marL="685800" indent="-685800" defTabSz="1371600">
              <a:spcBef>
                <a:spcPts val="900"/>
              </a:spcBef>
              <a:spcAft>
                <a:spcPts val="900"/>
              </a:spcAft>
              <a:buFont typeface="Arial" panose="020B0604020202020204" pitchFamily="34" charset="0"/>
              <a:buChar char="•"/>
              <a:defRPr/>
            </a:pPr>
            <a:r>
              <a:rPr lang="en-GB" sz="3000" dirty="0">
                <a:solidFill>
                  <a:srgbClr val="002060"/>
                </a:solidFill>
                <a:latin typeface="Arial" panose="020B0604020202020204" pitchFamily="34" charset="0"/>
                <a:cs typeface="Arial" panose="020B0604020202020204" pitchFamily="34" charset="0"/>
              </a:rPr>
              <a:t>Knowledge that if either of the key guidance documents from Government and Public Health changes an alert from us will be sent out by email</a:t>
            </a:r>
            <a:endParaRPr lang="en-GB" sz="3600" dirty="0">
              <a:solidFill>
                <a:prstClr val="black"/>
              </a:solidFill>
              <a:latin typeface="Arial" panose="020B0604020202020204" pitchFamily="34" charset="0"/>
              <a:cs typeface="Arial" panose="020B0604020202020204" pitchFamily="34" charset="0"/>
            </a:endParaRPr>
          </a:p>
          <a:p>
            <a:pPr defTabSz="1371600">
              <a:defRPr/>
            </a:pPr>
            <a:endParaRPr lang="en-GB" sz="360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0562304" y="598462"/>
            <a:ext cx="6782626" cy="507831"/>
          </a:xfrm>
          <a:prstGeom prst="rect">
            <a:avLst/>
          </a:prstGeom>
        </p:spPr>
        <p:txBody>
          <a:bodyPr wrap="none">
            <a:spAutoFit/>
          </a:bodyPr>
          <a:lstStyle/>
          <a:p>
            <a:pPr defTabSz="1371600"/>
            <a:r>
              <a:rPr lang="en-GB" sz="2700" b="1" dirty="0">
                <a:solidFill>
                  <a:prstClr val="white"/>
                </a:solidFill>
                <a:latin typeface="Arial" panose="020B0604020202020204" pitchFamily="34" charset="0"/>
                <a:cs typeface="Arial" panose="020B0604020202020204" pitchFamily="34" charset="0"/>
              </a:rPr>
              <a:t>COVID-19 Recovery – Industry Standard</a:t>
            </a:r>
          </a:p>
        </p:txBody>
      </p:sp>
      <p:sp>
        <p:nvSpPr>
          <p:cNvPr id="5" name="Title 1"/>
          <p:cNvSpPr txBox="1">
            <a:spLocks/>
          </p:cNvSpPr>
          <p:nvPr/>
        </p:nvSpPr>
        <p:spPr>
          <a:xfrm>
            <a:off x="467856" y="406595"/>
            <a:ext cx="14728821" cy="800421"/>
          </a:xfrm>
          <a:prstGeom prst="rect">
            <a:avLst/>
          </a:prstGeom>
        </p:spPr>
        <p:txBody>
          <a:bodyPr>
            <a:noAutofit/>
          </a:bodyPr>
          <a:lstStyle>
            <a:lvl1pPr algn="l" defTabSz="914400" rtl="0" eaLnBrk="1" latinLnBrk="0" hangingPunct="1">
              <a:lnSpc>
                <a:spcPct val="90000"/>
              </a:lnSpc>
              <a:spcBef>
                <a:spcPct val="0"/>
              </a:spcBef>
              <a:buNone/>
              <a:defRPr sz="2000" b="1" i="0" kern="1200" baseline="0">
                <a:solidFill>
                  <a:srgbClr val="002060"/>
                </a:solidFill>
                <a:latin typeface="Arial" charset="0"/>
                <a:ea typeface="+mj-ea"/>
                <a:cs typeface="+mj-cs"/>
              </a:defRPr>
            </a:lvl1pPr>
          </a:lstStyle>
          <a:p>
            <a:pPr defTabSz="1371600"/>
            <a:r>
              <a:rPr lang="en-GB" sz="3000" dirty="0">
                <a:solidFill>
                  <a:srgbClr val="C00000"/>
                </a:solidFill>
              </a:rPr>
              <a:t>WE’RE GOOD TO GO – THE PROCESS</a:t>
            </a:r>
            <a:endParaRPr lang="en-GB" sz="3000" dirty="0">
              <a:solidFill>
                <a:srgbClr val="FF0000"/>
              </a:solidFill>
            </a:endParaRPr>
          </a:p>
        </p:txBody>
      </p:sp>
    </p:spTree>
    <p:extLst>
      <p:ext uri="{BB962C8B-B14F-4D97-AF65-F5344CB8AC3E}">
        <p14:creationId xmlns:p14="http://schemas.microsoft.com/office/powerpoint/2010/main" val="2030644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01337" y="3265715"/>
            <a:ext cx="16576767" cy="6126480"/>
          </a:xfrm>
        </p:spPr>
        <p:txBody>
          <a:bodyPr>
            <a:normAutofit/>
          </a:bodyPr>
          <a:lstStyle/>
          <a:p>
            <a:r>
              <a:rPr lang="en-GB" dirty="0"/>
              <a:t>A final word:</a:t>
            </a:r>
          </a:p>
          <a:p>
            <a:pPr algn="ctr"/>
            <a:r>
              <a:rPr lang="en-GB" sz="4800" dirty="0"/>
              <a:t>Please support your</a:t>
            </a:r>
          </a:p>
          <a:p>
            <a:pPr algn="ctr"/>
            <a:r>
              <a:rPr lang="en-GB" sz="4800" dirty="0"/>
              <a:t>Destination Management Organisation</a:t>
            </a:r>
          </a:p>
          <a:p>
            <a:endParaRPr lang="en-GB" dirty="0"/>
          </a:p>
          <a:p>
            <a:pPr algn="ctr"/>
            <a:r>
              <a:rPr lang="en-GB" dirty="0"/>
              <a:t>THANK YOU </a:t>
            </a:r>
          </a:p>
        </p:txBody>
      </p:sp>
    </p:spTree>
    <p:extLst>
      <p:ext uri="{BB962C8B-B14F-4D97-AF65-F5344CB8AC3E}">
        <p14:creationId xmlns:p14="http://schemas.microsoft.com/office/powerpoint/2010/main" val="932865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descr="A person standing next to a person&#10;&#10;Description automatically generated">
            <a:extLst>
              <a:ext uri="{FF2B5EF4-FFF2-40B4-BE49-F238E27FC236}">
                <a16:creationId xmlns:a16="http://schemas.microsoft.com/office/drawing/2014/main" id="{BD5DCCC5-A262-4311-89A5-D95239017C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2373"/>
          <a:stretch/>
        </p:blipFill>
        <p:spPr>
          <a:xfrm>
            <a:off x="9264649" y="10"/>
            <a:ext cx="9023351" cy="5880056"/>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Picture 4" descr="A group of people standing next to a person in a suit and tie&#10;&#10;Description automatically generated">
            <a:extLst>
              <a:ext uri="{FF2B5EF4-FFF2-40B4-BE49-F238E27FC236}">
                <a16:creationId xmlns:a16="http://schemas.microsoft.com/office/drawing/2014/main" id="{E36ADE88-EECB-4A4D-81F1-7C200969D644}"/>
              </a:ext>
            </a:extLst>
          </p:cNvPr>
          <p:cNvPicPr>
            <a:picLocks noChangeAspect="1"/>
          </p:cNvPicPr>
          <p:nvPr/>
        </p:nvPicPr>
        <p:blipFill rotWithShape="1">
          <a:blip r:embed="rId4">
            <a:extLst>
              <a:ext uri="{28A0092B-C50C-407E-A947-70E740481C1C}">
                <a14:useLocalDpi xmlns:a14="http://schemas.microsoft.com/office/drawing/2010/main" val="0"/>
              </a:ext>
            </a:extLst>
          </a:blip>
          <a:srcRect l="3555" r="11803"/>
          <a:stretch/>
        </p:blipFill>
        <p:spPr>
          <a:xfrm>
            <a:off x="20" y="6104964"/>
            <a:ext cx="5302976" cy="4182034"/>
          </a:xfrm>
          <a:prstGeom prst="rect">
            <a:avLst/>
          </a:prstGeom>
        </p:spPr>
      </p:pic>
      <p:pic>
        <p:nvPicPr>
          <p:cNvPr id="34" name="Picture 33" descr="A group of people looking at each other&#10;&#10;Description automatically generated">
            <a:extLst>
              <a:ext uri="{FF2B5EF4-FFF2-40B4-BE49-F238E27FC236}">
                <a16:creationId xmlns:a16="http://schemas.microsoft.com/office/drawing/2014/main" id="{A34E4F3F-68B3-453E-BEC4-C9E34CC4EF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487" r="3734" b="-2"/>
          <a:stretch/>
        </p:blipFill>
        <p:spPr>
          <a:xfrm>
            <a:off x="5544298" y="4885764"/>
            <a:ext cx="7183640" cy="5401236"/>
          </a:xfrm>
          <a:prstGeom prst="rect">
            <a:avLst/>
          </a:prstGeom>
        </p:spPr>
      </p:pic>
      <p:pic>
        <p:nvPicPr>
          <p:cNvPr id="36" name="Picture 35" descr="Two people&#10;&#10;Description automatically generated">
            <a:extLst>
              <a:ext uri="{FF2B5EF4-FFF2-40B4-BE49-F238E27FC236}">
                <a16:creationId xmlns:a16="http://schemas.microsoft.com/office/drawing/2014/main" id="{5588DE7F-ACEE-4926-A7CE-58644522BB88}"/>
              </a:ext>
            </a:extLst>
          </p:cNvPr>
          <p:cNvPicPr>
            <a:picLocks noChangeAspect="1"/>
          </p:cNvPicPr>
          <p:nvPr/>
        </p:nvPicPr>
        <p:blipFill rotWithShape="1">
          <a:blip r:embed="rId6">
            <a:extLst>
              <a:ext uri="{28A0092B-C50C-407E-A947-70E740481C1C}">
                <a14:useLocalDpi xmlns:a14="http://schemas.microsoft.com/office/drawing/2010/main" val="0"/>
              </a:ext>
            </a:extLst>
          </a:blip>
          <a:srcRect r="-2" b="2373"/>
          <a:stretch/>
        </p:blipFill>
        <p:spPr>
          <a:xfrm>
            <a:off x="1" y="10"/>
            <a:ext cx="9023351" cy="5880056"/>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24" name="Picture 23" descr="A person holding a sign&#10;&#10;Description automatically generated">
            <a:extLst>
              <a:ext uri="{FF2B5EF4-FFF2-40B4-BE49-F238E27FC236}">
                <a16:creationId xmlns:a16="http://schemas.microsoft.com/office/drawing/2014/main" id="{4829EF4E-DE8B-4FD7-BDD0-9EEC60EF237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803" r="10303"/>
          <a:stretch/>
        </p:blipFill>
        <p:spPr>
          <a:xfrm>
            <a:off x="12969241" y="6104964"/>
            <a:ext cx="5318760" cy="4182036"/>
          </a:xfrm>
          <a:prstGeom prst="rect">
            <a:avLst/>
          </a:prstGeom>
        </p:spPr>
      </p:pic>
    </p:spTree>
    <p:extLst>
      <p:ext uri="{BB962C8B-B14F-4D97-AF65-F5344CB8AC3E}">
        <p14:creationId xmlns:p14="http://schemas.microsoft.com/office/powerpoint/2010/main" val="4168997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A person standing in front of a microphone&#10;&#10;Description automatically generated">
            <a:extLst>
              <a:ext uri="{FF2B5EF4-FFF2-40B4-BE49-F238E27FC236}">
                <a16:creationId xmlns:a16="http://schemas.microsoft.com/office/drawing/2014/main" id="{46FD9628-20A5-4196-8B11-FFDAAA6F5A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106" r="-1" b="1916"/>
          <a:stretch/>
        </p:blipFill>
        <p:spPr>
          <a:xfrm>
            <a:off x="7743078" y="4908882"/>
            <a:ext cx="9158073" cy="5378116"/>
          </a:xfrm>
          <a:prstGeom prst="rect">
            <a:avLst/>
          </a:prstGeom>
        </p:spPr>
      </p:pic>
      <p:pic>
        <p:nvPicPr>
          <p:cNvPr id="15" name="Picture 14" descr="A person wearing a suit and tie&#10;&#10;Description automatically generated">
            <a:extLst>
              <a:ext uri="{FF2B5EF4-FFF2-40B4-BE49-F238E27FC236}">
                <a16:creationId xmlns:a16="http://schemas.microsoft.com/office/drawing/2014/main" id="{174357D7-3166-4F44-A95F-C36A2D9896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69" r="1" b="18570"/>
          <a:stretch/>
        </p:blipFill>
        <p:spPr>
          <a:xfrm>
            <a:off x="20" y="13"/>
            <a:ext cx="10919849" cy="5843003"/>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1" name="Picture 10" descr="A picture containing computer, sign&#10;&#10;Description automatically generated">
            <a:extLst>
              <a:ext uri="{FF2B5EF4-FFF2-40B4-BE49-F238E27FC236}">
                <a16:creationId xmlns:a16="http://schemas.microsoft.com/office/drawing/2014/main" id="{23EDC460-A6FF-449C-B2D2-AE06A6CD18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488" r="527" b="1"/>
          <a:stretch/>
        </p:blipFill>
        <p:spPr>
          <a:xfrm>
            <a:off x="11187453" y="-33820"/>
            <a:ext cx="5713698" cy="4709296"/>
          </a:xfrm>
          <a:prstGeom prst="rect">
            <a:avLst/>
          </a:prstGeom>
        </p:spPr>
      </p:pic>
      <p:pic>
        <p:nvPicPr>
          <p:cNvPr id="13" name="Picture 12" descr="A group of people standing next to a person in a suit and tie&#10;&#10;Description automatically generated">
            <a:extLst>
              <a:ext uri="{FF2B5EF4-FFF2-40B4-BE49-F238E27FC236}">
                <a16:creationId xmlns:a16="http://schemas.microsoft.com/office/drawing/2014/main" id="{88F6C796-82B2-4D5B-BB98-196EA8081C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 b="16356"/>
          <a:stretch/>
        </p:blipFill>
        <p:spPr>
          <a:xfrm>
            <a:off x="1" y="6098662"/>
            <a:ext cx="7501779" cy="4188336"/>
          </a:xfrm>
          <a:prstGeom prst="rect">
            <a:avLst/>
          </a:prstGeom>
        </p:spPr>
      </p:pic>
      <p:sp>
        <p:nvSpPr>
          <p:cNvPr id="23" name="Rectangle 22">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35856" y="0"/>
            <a:ext cx="1152144"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579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person wearing a suit and tie&#10;&#10;Description automatically generated">
            <a:extLst>
              <a:ext uri="{FF2B5EF4-FFF2-40B4-BE49-F238E27FC236}">
                <a16:creationId xmlns:a16="http://schemas.microsoft.com/office/drawing/2014/main" id="{F1BEA41B-FBC4-45E3-905F-A8F9530FC25C}"/>
              </a:ext>
            </a:extLst>
          </p:cNvPr>
          <p:cNvPicPr>
            <a:picLocks noChangeAspect="1"/>
          </p:cNvPicPr>
          <p:nvPr/>
        </p:nvPicPr>
        <p:blipFill rotWithShape="1">
          <a:blip r:embed="rId3">
            <a:extLst>
              <a:ext uri="{28A0092B-C50C-407E-A947-70E740481C1C}">
                <a14:useLocalDpi xmlns:a14="http://schemas.microsoft.com/office/drawing/2010/main" val="0"/>
              </a:ext>
            </a:extLst>
          </a:blip>
          <a:srcRect r="28266"/>
          <a:stretch/>
        </p:blipFill>
        <p:spPr>
          <a:xfrm>
            <a:off x="-1" y="10"/>
            <a:ext cx="11055085" cy="10286990"/>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6E5C180D-A622-4B21-BC62-128AA82AD2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50" r="4561" b="2"/>
          <a:stretch/>
        </p:blipFill>
        <p:spPr>
          <a:xfrm>
            <a:off x="11301984" y="1"/>
            <a:ext cx="6986016" cy="5020056"/>
          </a:xfrm>
          <a:prstGeom prst="rect">
            <a:avLst/>
          </a:prstGeom>
        </p:spPr>
      </p:pic>
      <p:pic>
        <p:nvPicPr>
          <p:cNvPr id="14" name="Picture 13" descr="A group of people posing for the camera&#10;&#10;Description automatically generated">
            <a:extLst>
              <a:ext uri="{FF2B5EF4-FFF2-40B4-BE49-F238E27FC236}">
                <a16:creationId xmlns:a16="http://schemas.microsoft.com/office/drawing/2014/main" id="{BC855FCE-CAB4-49BB-BD0C-58F04A57F585}"/>
              </a:ext>
            </a:extLst>
          </p:cNvPr>
          <p:cNvPicPr>
            <a:picLocks noChangeAspect="1"/>
          </p:cNvPicPr>
          <p:nvPr/>
        </p:nvPicPr>
        <p:blipFill rotWithShape="1">
          <a:blip r:embed="rId5">
            <a:extLst>
              <a:ext uri="{28A0092B-C50C-407E-A947-70E740481C1C}">
                <a14:useLocalDpi xmlns:a14="http://schemas.microsoft.com/office/drawing/2010/main" val="0"/>
              </a:ext>
            </a:extLst>
          </a:blip>
          <a:srcRect l="432" r="5982"/>
          <a:stretch/>
        </p:blipFill>
        <p:spPr>
          <a:xfrm>
            <a:off x="11301981" y="5266944"/>
            <a:ext cx="6986019" cy="5020056"/>
          </a:xfrm>
          <a:prstGeom prst="rect">
            <a:avLst/>
          </a:prstGeom>
        </p:spPr>
      </p:pic>
    </p:spTree>
    <p:extLst>
      <p:ext uri="{BB962C8B-B14F-4D97-AF65-F5344CB8AC3E}">
        <p14:creationId xmlns:p14="http://schemas.microsoft.com/office/powerpoint/2010/main" val="74071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097" r="5097"/>
          <a:stretch>
            <a:fillRect/>
          </a:stretch>
        </p:blipFill>
        <p:spPr>
          <a:xfrm>
            <a:off x="378344" y="703377"/>
            <a:ext cx="5590442" cy="8322936"/>
          </a:xfrm>
          <a:prstGeom prst="rect">
            <a:avLst/>
          </a:prstGeom>
        </p:spPr>
      </p:pic>
      <p:sp>
        <p:nvSpPr>
          <p:cNvPr id="3" name="TextBox 3"/>
          <p:cNvSpPr txBox="1"/>
          <p:nvPr/>
        </p:nvSpPr>
        <p:spPr>
          <a:xfrm>
            <a:off x="6215504" y="309422"/>
            <a:ext cx="11447432" cy="1494640"/>
          </a:xfrm>
          <a:prstGeom prst="rect">
            <a:avLst/>
          </a:prstGeom>
        </p:spPr>
        <p:txBody>
          <a:bodyPr wrap="square" lIns="0" tIns="0" rIns="0" bIns="0" rtlCol="0" anchor="t">
            <a:spAutoFit/>
          </a:bodyPr>
          <a:lstStyle/>
          <a:p>
            <a:pPr algn="ctr">
              <a:lnSpc>
                <a:spcPts val="12320"/>
              </a:lnSpc>
              <a:spcBef>
                <a:spcPct val="0"/>
              </a:spcBef>
            </a:pPr>
            <a:r>
              <a:rPr lang="en-US" sz="8100" b="1" dirty="0">
                <a:latin typeface="Abhaya Libre Regular Bold" panose="020B0604020202020204" charset="0"/>
                <a:cs typeface="Abhaya Libre Regular Bold" panose="020B0604020202020204" charset="0"/>
              </a:rPr>
              <a:t>VK Covid-19 Response</a:t>
            </a:r>
          </a:p>
        </p:txBody>
      </p:sp>
      <p:grpSp>
        <p:nvGrpSpPr>
          <p:cNvPr id="5" name="Group 6">
            <a:extLst>
              <a:ext uri="{FF2B5EF4-FFF2-40B4-BE49-F238E27FC236}">
                <a16:creationId xmlns:a16="http://schemas.microsoft.com/office/drawing/2014/main" id="{1F14707C-57CC-4A8E-89CA-692A43D540E6}"/>
              </a:ext>
            </a:extLst>
          </p:cNvPr>
          <p:cNvGrpSpPr/>
          <p:nvPr/>
        </p:nvGrpSpPr>
        <p:grpSpPr>
          <a:xfrm>
            <a:off x="6591974" y="2587220"/>
            <a:ext cx="5347247" cy="3076025"/>
            <a:chOff x="0" y="0"/>
            <a:chExt cx="1122396" cy="748225"/>
          </a:xfrm>
          <a:solidFill>
            <a:srgbClr val="4D8BA7"/>
          </a:solidFill>
        </p:grpSpPr>
        <p:sp>
          <p:nvSpPr>
            <p:cNvPr id="6" name="Freeform 7">
              <a:extLst>
                <a:ext uri="{FF2B5EF4-FFF2-40B4-BE49-F238E27FC236}">
                  <a16:creationId xmlns:a16="http://schemas.microsoft.com/office/drawing/2014/main" id="{D18951C5-85DE-4586-B052-D1A868FDC2F7}"/>
                </a:ext>
              </a:extLst>
            </p:cNvPr>
            <p:cNvSpPr/>
            <p:nvPr/>
          </p:nvSpPr>
          <p:spPr>
            <a:xfrm>
              <a:off x="0" y="0"/>
              <a:ext cx="1122396" cy="748225"/>
            </a:xfrm>
            <a:custGeom>
              <a:avLst/>
              <a:gdLst/>
              <a:ahLst/>
              <a:cxnLst/>
              <a:rect l="l" t="t" r="r" b="b"/>
              <a:pathLst>
                <a:path w="1122396" h="748225">
                  <a:moveTo>
                    <a:pt x="0" y="0"/>
                  </a:moveTo>
                  <a:lnTo>
                    <a:pt x="1122396" y="0"/>
                  </a:lnTo>
                  <a:lnTo>
                    <a:pt x="1122396" y="748225"/>
                  </a:lnTo>
                  <a:lnTo>
                    <a:pt x="0" y="748225"/>
                  </a:lnTo>
                  <a:close/>
                </a:path>
              </a:pathLst>
            </a:custGeom>
            <a:grpFill/>
          </p:spPr>
        </p:sp>
      </p:grpSp>
      <p:grpSp>
        <p:nvGrpSpPr>
          <p:cNvPr id="7" name="Group 6">
            <a:extLst>
              <a:ext uri="{FF2B5EF4-FFF2-40B4-BE49-F238E27FC236}">
                <a16:creationId xmlns:a16="http://schemas.microsoft.com/office/drawing/2014/main" id="{854CEB0C-6AAF-4F9F-9FA3-FD13F6854CD5}"/>
              </a:ext>
            </a:extLst>
          </p:cNvPr>
          <p:cNvGrpSpPr/>
          <p:nvPr/>
        </p:nvGrpSpPr>
        <p:grpSpPr>
          <a:xfrm>
            <a:off x="6591974" y="6127787"/>
            <a:ext cx="5347247" cy="2903789"/>
            <a:chOff x="0" y="0"/>
            <a:chExt cx="1122396" cy="748225"/>
          </a:xfrm>
          <a:solidFill>
            <a:srgbClr val="4D8BA7"/>
          </a:solidFill>
        </p:grpSpPr>
        <p:sp>
          <p:nvSpPr>
            <p:cNvPr id="8" name="Freeform 7">
              <a:extLst>
                <a:ext uri="{FF2B5EF4-FFF2-40B4-BE49-F238E27FC236}">
                  <a16:creationId xmlns:a16="http://schemas.microsoft.com/office/drawing/2014/main" id="{5963B435-2D3C-4A2A-A7BE-5D1DB4D3E6B6}"/>
                </a:ext>
              </a:extLst>
            </p:cNvPr>
            <p:cNvSpPr/>
            <p:nvPr/>
          </p:nvSpPr>
          <p:spPr>
            <a:xfrm>
              <a:off x="0" y="0"/>
              <a:ext cx="1122396" cy="748225"/>
            </a:xfrm>
            <a:custGeom>
              <a:avLst/>
              <a:gdLst/>
              <a:ahLst/>
              <a:cxnLst/>
              <a:rect l="l" t="t" r="r" b="b"/>
              <a:pathLst>
                <a:path w="1122396" h="748225">
                  <a:moveTo>
                    <a:pt x="0" y="0"/>
                  </a:moveTo>
                  <a:lnTo>
                    <a:pt x="1122396" y="0"/>
                  </a:lnTo>
                  <a:lnTo>
                    <a:pt x="1122396" y="748225"/>
                  </a:lnTo>
                  <a:lnTo>
                    <a:pt x="0" y="748225"/>
                  </a:lnTo>
                  <a:close/>
                </a:path>
              </a:pathLst>
            </a:custGeom>
            <a:grpFill/>
          </p:spPr>
        </p:sp>
      </p:grpSp>
      <p:sp>
        <p:nvSpPr>
          <p:cNvPr id="9" name="TextBox 11">
            <a:extLst>
              <a:ext uri="{FF2B5EF4-FFF2-40B4-BE49-F238E27FC236}">
                <a16:creationId xmlns:a16="http://schemas.microsoft.com/office/drawing/2014/main" id="{78F4DF73-87BF-40AD-874F-C4649C977FE7}"/>
              </a:ext>
            </a:extLst>
          </p:cNvPr>
          <p:cNvSpPr txBox="1"/>
          <p:nvPr/>
        </p:nvSpPr>
        <p:spPr>
          <a:xfrm>
            <a:off x="7169714" y="2854178"/>
            <a:ext cx="4191765" cy="2577629"/>
          </a:xfrm>
          <a:prstGeom prst="rect">
            <a:avLst/>
          </a:prstGeom>
        </p:spPr>
        <p:txBody>
          <a:bodyPr wrap="square" lIns="0" tIns="0" rIns="0" bIns="0" rtlCol="0" anchor="t">
            <a:spAutoFit/>
          </a:bodyPr>
          <a:lstStyle/>
          <a:p>
            <a:pPr algn="ctr">
              <a:lnSpc>
                <a:spcPts val="6720"/>
              </a:lnSpc>
              <a:spcBef>
                <a:spcPct val="0"/>
              </a:spcBef>
            </a:pPr>
            <a:r>
              <a:rPr lang="en-US" sz="5400" dirty="0">
                <a:solidFill>
                  <a:schemeClr val="bg1"/>
                </a:solidFill>
                <a:latin typeface="Abhaya Libre Regular Bold" panose="020B0604020202020204" charset="0"/>
                <a:cs typeface="Abhaya Libre Regular Bold" panose="020B0604020202020204" charset="0"/>
              </a:rPr>
              <a:t>Business  support &amp; recovery </a:t>
            </a:r>
          </a:p>
        </p:txBody>
      </p:sp>
      <p:sp>
        <p:nvSpPr>
          <p:cNvPr id="10" name="TextBox 12">
            <a:extLst>
              <a:ext uri="{FF2B5EF4-FFF2-40B4-BE49-F238E27FC236}">
                <a16:creationId xmlns:a16="http://schemas.microsoft.com/office/drawing/2014/main" id="{9C3F43D8-AFB9-4CF5-8157-B150B49A3475}"/>
              </a:ext>
            </a:extLst>
          </p:cNvPr>
          <p:cNvSpPr txBox="1"/>
          <p:nvPr/>
        </p:nvSpPr>
        <p:spPr>
          <a:xfrm>
            <a:off x="7018159" y="6667502"/>
            <a:ext cx="4494875" cy="1718419"/>
          </a:xfrm>
          <a:prstGeom prst="rect">
            <a:avLst/>
          </a:prstGeom>
        </p:spPr>
        <p:txBody>
          <a:bodyPr wrap="square" lIns="0" tIns="0" rIns="0" bIns="0" rtlCol="0" anchor="t">
            <a:spAutoFit/>
          </a:bodyPr>
          <a:lstStyle/>
          <a:p>
            <a:pPr algn="ctr">
              <a:lnSpc>
                <a:spcPts val="6720"/>
              </a:lnSpc>
              <a:spcBef>
                <a:spcPct val="0"/>
              </a:spcBef>
            </a:pPr>
            <a:r>
              <a:rPr lang="en-US" sz="5400" dirty="0">
                <a:solidFill>
                  <a:schemeClr val="bg1"/>
                </a:solidFill>
                <a:latin typeface="Abhaya Libre Regular Bold" panose="020B0604020202020204" charset="0"/>
                <a:cs typeface="Abhaya Libre Regular Bold" panose="020B0604020202020204" charset="0"/>
              </a:rPr>
              <a:t>Community engagement</a:t>
            </a:r>
          </a:p>
        </p:txBody>
      </p:sp>
      <p:grpSp>
        <p:nvGrpSpPr>
          <p:cNvPr id="11" name="Group 6">
            <a:extLst>
              <a:ext uri="{FF2B5EF4-FFF2-40B4-BE49-F238E27FC236}">
                <a16:creationId xmlns:a16="http://schemas.microsoft.com/office/drawing/2014/main" id="{A245E1D9-C9B5-497B-B5DF-143BA94E7747}"/>
              </a:ext>
            </a:extLst>
          </p:cNvPr>
          <p:cNvGrpSpPr/>
          <p:nvPr/>
        </p:nvGrpSpPr>
        <p:grpSpPr>
          <a:xfrm>
            <a:off x="12420602" y="2594612"/>
            <a:ext cx="5347247" cy="3076025"/>
            <a:chOff x="0" y="0"/>
            <a:chExt cx="1122396" cy="748225"/>
          </a:xfrm>
          <a:solidFill>
            <a:srgbClr val="4D8BA7"/>
          </a:solidFill>
        </p:grpSpPr>
        <p:sp>
          <p:nvSpPr>
            <p:cNvPr id="12" name="Freeform 7">
              <a:extLst>
                <a:ext uri="{FF2B5EF4-FFF2-40B4-BE49-F238E27FC236}">
                  <a16:creationId xmlns:a16="http://schemas.microsoft.com/office/drawing/2014/main" id="{348CD8BC-208F-4C4D-BA8E-5B5E3C745C31}"/>
                </a:ext>
              </a:extLst>
            </p:cNvPr>
            <p:cNvSpPr/>
            <p:nvPr/>
          </p:nvSpPr>
          <p:spPr>
            <a:xfrm>
              <a:off x="0" y="0"/>
              <a:ext cx="1122396" cy="748225"/>
            </a:xfrm>
            <a:custGeom>
              <a:avLst/>
              <a:gdLst/>
              <a:ahLst/>
              <a:cxnLst/>
              <a:rect l="l" t="t" r="r" b="b"/>
              <a:pathLst>
                <a:path w="1122396" h="748225">
                  <a:moveTo>
                    <a:pt x="0" y="0"/>
                  </a:moveTo>
                  <a:lnTo>
                    <a:pt x="1122396" y="0"/>
                  </a:lnTo>
                  <a:lnTo>
                    <a:pt x="1122396" y="748225"/>
                  </a:lnTo>
                  <a:lnTo>
                    <a:pt x="0" y="748225"/>
                  </a:lnTo>
                  <a:close/>
                </a:path>
              </a:pathLst>
            </a:custGeom>
            <a:grpFill/>
          </p:spPr>
        </p:sp>
      </p:grpSp>
      <p:sp>
        <p:nvSpPr>
          <p:cNvPr id="13" name="TextBox 12">
            <a:extLst>
              <a:ext uri="{FF2B5EF4-FFF2-40B4-BE49-F238E27FC236}">
                <a16:creationId xmlns:a16="http://schemas.microsoft.com/office/drawing/2014/main" id="{AB7C648C-7B7E-4E4D-AC2D-6E360A3FBB90}"/>
              </a:ext>
            </a:extLst>
          </p:cNvPr>
          <p:cNvSpPr txBox="1"/>
          <p:nvPr/>
        </p:nvSpPr>
        <p:spPr>
          <a:xfrm>
            <a:off x="12319217" y="3128531"/>
            <a:ext cx="5550014" cy="2542106"/>
          </a:xfrm>
          <a:prstGeom prst="rect">
            <a:avLst/>
          </a:prstGeom>
        </p:spPr>
        <p:txBody>
          <a:bodyPr wrap="square" lIns="0" tIns="0" rIns="0" bIns="0" rtlCol="0" anchor="t">
            <a:spAutoFit/>
          </a:bodyPr>
          <a:lstStyle/>
          <a:p>
            <a:pPr algn="ctr">
              <a:lnSpc>
                <a:spcPts val="6720"/>
              </a:lnSpc>
              <a:spcBef>
                <a:spcPct val="0"/>
              </a:spcBef>
            </a:pPr>
            <a:r>
              <a:rPr lang="en-US" sz="5400" dirty="0">
                <a:solidFill>
                  <a:schemeClr val="bg1"/>
                </a:solidFill>
                <a:latin typeface="Abhaya Libre Regular Bold" panose="020B0604020202020204" charset="0"/>
                <a:cs typeface="Abhaya Libre Regular Bold" panose="020B0604020202020204" charset="0"/>
              </a:rPr>
              <a:t>Sector representation</a:t>
            </a:r>
          </a:p>
          <a:p>
            <a:pPr algn="ctr">
              <a:lnSpc>
                <a:spcPts val="6720"/>
              </a:lnSpc>
              <a:spcBef>
                <a:spcPct val="0"/>
              </a:spcBef>
            </a:pPr>
            <a:endParaRPr lang="en-US" sz="5400" dirty="0">
              <a:solidFill>
                <a:schemeClr val="bg1"/>
              </a:solidFill>
              <a:latin typeface="Abril Fatface"/>
            </a:endParaRPr>
          </a:p>
        </p:txBody>
      </p:sp>
      <p:grpSp>
        <p:nvGrpSpPr>
          <p:cNvPr id="14" name="Group 6">
            <a:extLst>
              <a:ext uri="{FF2B5EF4-FFF2-40B4-BE49-F238E27FC236}">
                <a16:creationId xmlns:a16="http://schemas.microsoft.com/office/drawing/2014/main" id="{AF820FDF-AF45-4494-A6BA-2305A4E57FB7}"/>
              </a:ext>
            </a:extLst>
          </p:cNvPr>
          <p:cNvGrpSpPr/>
          <p:nvPr/>
        </p:nvGrpSpPr>
        <p:grpSpPr>
          <a:xfrm>
            <a:off x="12420602" y="6122525"/>
            <a:ext cx="5347247" cy="2903789"/>
            <a:chOff x="0" y="0"/>
            <a:chExt cx="1122396" cy="748225"/>
          </a:xfrm>
          <a:solidFill>
            <a:srgbClr val="4D8BA7"/>
          </a:solidFill>
        </p:grpSpPr>
        <p:sp>
          <p:nvSpPr>
            <p:cNvPr id="15" name="Freeform 7">
              <a:extLst>
                <a:ext uri="{FF2B5EF4-FFF2-40B4-BE49-F238E27FC236}">
                  <a16:creationId xmlns:a16="http://schemas.microsoft.com/office/drawing/2014/main" id="{77761CD2-3C6F-42CC-80FA-37BD66F8B3B1}"/>
                </a:ext>
              </a:extLst>
            </p:cNvPr>
            <p:cNvSpPr/>
            <p:nvPr/>
          </p:nvSpPr>
          <p:spPr>
            <a:xfrm>
              <a:off x="0" y="0"/>
              <a:ext cx="1122396" cy="748225"/>
            </a:xfrm>
            <a:custGeom>
              <a:avLst/>
              <a:gdLst/>
              <a:ahLst/>
              <a:cxnLst/>
              <a:rect l="l" t="t" r="r" b="b"/>
              <a:pathLst>
                <a:path w="1122396" h="748225">
                  <a:moveTo>
                    <a:pt x="0" y="0"/>
                  </a:moveTo>
                  <a:lnTo>
                    <a:pt x="1122396" y="0"/>
                  </a:lnTo>
                  <a:lnTo>
                    <a:pt x="1122396" y="748225"/>
                  </a:lnTo>
                  <a:lnTo>
                    <a:pt x="0" y="748225"/>
                  </a:lnTo>
                  <a:close/>
                </a:path>
              </a:pathLst>
            </a:custGeom>
            <a:grpFill/>
          </p:spPr>
        </p:sp>
      </p:grpSp>
      <p:sp>
        <p:nvSpPr>
          <p:cNvPr id="16" name="TextBox 12">
            <a:extLst>
              <a:ext uri="{FF2B5EF4-FFF2-40B4-BE49-F238E27FC236}">
                <a16:creationId xmlns:a16="http://schemas.microsoft.com/office/drawing/2014/main" id="{BC8F88F0-B57C-4AEB-B98D-D93558929DA8}"/>
              </a:ext>
            </a:extLst>
          </p:cNvPr>
          <p:cNvSpPr txBox="1"/>
          <p:nvPr/>
        </p:nvSpPr>
        <p:spPr>
          <a:xfrm>
            <a:off x="12799238" y="6515101"/>
            <a:ext cx="4589972" cy="1718419"/>
          </a:xfrm>
          <a:prstGeom prst="rect">
            <a:avLst/>
          </a:prstGeom>
        </p:spPr>
        <p:txBody>
          <a:bodyPr wrap="square" lIns="0" tIns="0" rIns="0" bIns="0" rtlCol="0" anchor="t">
            <a:spAutoFit/>
          </a:bodyPr>
          <a:lstStyle/>
          <a:p>
            <a:pPr algn="ctr">
              <a:lnSpc>
                <a:spcPts val="6720"/>
              </a:lnSpc>
              <a:spcBef>
                <a:spcPct val="0"/>
              </a:spcBef>
            </a:pPr>
            <a:r>
              <a:rPr lang="en-US" sz="5400" dirty="0">
                <a:solidFill>
                  <a:schemeClr val="bg1"/>
                </a:solidFill>
                <a:latin typeface="Abhaya Libre Regular Bold" panose="020B0604020202020204" charset="0"/>
                <a:cs typeface="Abhaya Libre Regular Bold" panose="020B0604020202020204" charset="0"/>
              </a:rPr>
              <a:t>Impact monitoring</a:t>
            </a:r>
            <a:endParaRPr lang="en-US" dirty="0">
              <a:solidFill>
                <a:schemeClr val="bg1"/>
              </a:solidFill>
              <a:latin typeface="Abhaya Libre Regular Bold" panose="020B0604020202020204" charset="0"/>
              <a:cs typeface="Abhaya Libre Regular Bold" panose="020B0604020202020204" charset="0"/>
            </a:endParaRPr>
          </a:p>
        </p:txBody>
      </p:sp>
    </p:spTree>
    <p:extLst>
      <p:ext uri="{BB962C8B-B14F-4D97-AF65-F5344CB8AC3E}">
        <p14:creationId xmlns:p14="http://schemas.microsoft.com/office/powerpoint/2010/main" val="1858450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looking at each other&#10;&#10;Description automatically generated">
            <a:extLst>
              <a:ext uri="{FF2B5EF4-FFF2-40B4-BE49-F238E27FC236}">
                <a16:creationId xmlns:a16="http://schemas.microsoft.com/office/drawing/2014/main" id="{2F1B98CF-65B3-4342-9E34-AA0DDA932825}"/>
              </a:ext>
            </a:extLst>
          </p:cNvPr>
          <p:cNvPicPr>
            <a:picLocks noChangeAspect="1"/>
          </p:cNvPicPr>
          <p:nvPr/>
        </p:nvPicPr>
        <p:blipFill rotWithShape="1">
          <a:blip r:embed="rId3">
            <a:extLst>
              <a:ext uri="{28A0092B-C50C-407E-A947-70E740481C1C}">
                <a14:useLocalDpi xmlns:a14="http://schemas.microsoft.com/office/drawing/2010/main" val="0"/>
              </a:ext>
            </a:extLst>
          </a:blip>
          <a:srcRect l="13702" r="7453" b="2"/>
          <a:stretch/>
        </p:blipFill>
        <p:spPr>
          <a:xfrm>
            <a:off x="20" y="10"/>
            <a:ext cx="6004538" cy="5083329"/>
          </a:xfrm>
          <a:prstGeom prst="rect">
            <a:avLst/>
          </a:prstGeom>
        </p:spPr>
      </p:pic>
      <p:pic>
        <p:nvPicPr>
          <p:cNvPr id="4" name="Picture 3" descr="A group of people that are talking to each other&#10;&#10;Description automatically generated">
            <a:extLst>
              <a:ext uri="{FF2B5EF4-FFF2-40B4-BE49-F238E27FC236}">
                <a16:creationId xmlns:a16="http://schemas.microsoft.com/office/drawing/2014/main" id="{683B58D7-3145-49C7-B360-CAF1111F4F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577" t="1" r="10577" b="1"/>
          <a:stretch/>
        </p:blipFill>
        <p:spPr>
          <a:xfrm>
            <a:off x="20" y="5203653"/>
            <a:ext cx="6004538" cy="5083339"/>
          </a:xfrm>
          <a:prstGeom prst="rect">
            <a:avLst/>
          </a:prstGeom>
        </p:spPr>
      </p:pic>
      <p:pic>
        <p:nvPicPr>
          <p:cNvPr id="8" name="Picture 7" descr="A person standing in front of a flower&#10;&#10;Description automatically generated">
            <a:extLst>
              <a:ext uri="{FF2B5EF4-FFF2-40B4-BE49-F238E27FC236}">
                <a16:creationId xmlns:a16="http://schemas.microsoft.com/office/drawing/2014/main" id="{C5D17B21-3B13-40D2-9470-46A8D2873971}"/>
              </a:ext>
            </a:extLst>
          </p:cNvPr>
          <p:cNvPicPr>
            <a:picLocks noChangeAspect="1"/>
          </p:cNvPicPr>
          <p:nvPr/>
        </p:nvPicPr>
        <p:blipFill rotWithShape="1">
          <a:blip r:embed="rId5">
            <a:extLst>
              <a:ext uri="{28A0092B-C50C-407E-A947-70E740481C1C}">
                <a14:useLocalDpi xmlns:a14="http://schemas.microsoft.com/office/drawing/2010/main" val="0"/>
              </a:ext>
            </a:extLst>
          </a:blip>
          <a:srcRect l="31090" r="29840"/>
          <a:stretch/>
        </p:blipFill>
        <p:spPr>
          <a:xfrm>
            <a:off x="6141718" y="10"/>
            <a:ext cx="6021071" cy="10286990"/>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7465B92A-1DB3-4FF4-B038-F9D72550EAE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87" r="15034" b="-1"/>
          <a:stretch/>
        </p:blipFill>
        <p:spPr>
          <a:xfrm>
            <a:off x="12283440" y="10"/>
            <a:ext cx="6004558" cy="5074910"/>
          </a:xfrm>
          <a:prstGeom prst="rect">
            <a:avLst/>
          </a:prstGeom>
        </p:spPr>
      </p:pic>
      <p:pic>
        <p:nvPicPr>
          <p:cNvPr id="12" name="Picture 11" descr="A picture containing person, man, indoor, people&#10;&#10;Description automatically generated">
            <a:extLst>
              <a:ext uri="{FF2B5EF4-FFF2-40B4-BE49-F238E27FC236}">
                <a16:creationId xmlns:a16="http://schemas.microsoft.com/office/drawing/2014/main" id="{1664C38A-8A84-4EF5-B389-F2C5DC4D402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19" t="2" r="16952" b="-1"/>
          <a:stretch/>
        </p:blipFill>
        <p:spPr>
          <a:xfrm>
            <a:off x="12299949" y="5203653"/>
            <a:ext cx="5988051" cy="5083339"/>
          </a:xfrm>
          <a:prstGeom prst="rect">
            <a:avLst/>
          </a:prstGeom>
        </p:spPr>
      </p:pic>
    </p:spTree>
    <p:extLst>
      <p:ext uri="{BB962C8B-B14F-4D97-AF65-F5344CB8AC3E}">
        <p14:creationId xmlns:p14="http://schemas.microsoft.com/office/powerpoint/2010/main" val="3498191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erson wearing a suit and tie smiling at the camera&#10;&#10;Description automatically generated">
            <a:extLst>
              <a:ext uri="{FF2B5EF4-FFF2-40B4-BE49-F238E27FC236}">
                <a16:creationId xmlns:a16="http://schemas.microsoft.com/office/drawing/2014/main" id="{1CAE7A25-CBE2-496C-856F-5E065195B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599" y="190500"/>
            <a:ext cx="7620000" cy="8659091"/>
          </a:xfrm>
          <a:prstGeom prst="rect">
            <a:avLst/>
          </a:prstGeom>
        </p:spPr>
      </p:pic>
      <p:sp>
        <p:nvSpPr>
          <p:cNvPr id="11" name="TextBox 5">
            <a:extLst>
              <a:ext uri="{FF2B5EF4-FFF2-40B4-BE49-F238E27FC236}">
                <a16:creationId xmlns:a16="http://schemas.microsoft.com/office/drawing/2014/main" id="{4690A3FD-164B-4449-87A6-842D192E01A7}"/>
              </a:ext>
            </a:extLst>
          </p:cNvPr>
          <p:cNvSpPr txBox="1"/>
          <p:nvPr/>
        </p:nvSpPr>
        <p:spPr>
          <a:xfrm>
            <a:off x="3657600" y="9258300"/>
            <a:ext cx="10210801" cy="1269578"/>
          </a:xfrm>
          <a:prstGeom prst="rect">
            <a:avLst/>
          </a:prstGeom>
        </p:spPr>
        <p:txBody>
          <a:bodyPr wrap="square" lIns="0" tIns="0" rIns="0" bIns="0" rtlCol="0" anchor="t">
            <a:spAutoFit/>
          </a:bodyPr>
          <a:lstStyle/>
          <a:p>
            <a:pPr algn="ctr">
              <a:lnSpc>
                <a:spcPts val="8800"/>
              </a:lnSpc>
            </a:pPr>
            <a:r>
              <a:rPr lang="en-US" sz="11000" b="1" dirty="0">
                <a:solidFill>
                  <a:srgbClr val="2E4F60"/>
                </a:solidFill>
                <a:latin typeface="Abhaya Libre Regular Bold" panose="020B0604020202020204" charset="0"/>
                <a:cs typeface="Abhaya Libre Regular Bold" panose="020B0604020202020204" charset="0"/>
              </a:rPr>
              <a:t>Bills Ferris OBE</a:t>
            </a:r>
          </a:p>
        </p:txBody>
      </p:sp>
    </p:spTree>
    <p:extLst>
      <p:ext uri="{BB962C8B-B14F-4D97-AF65-F5344CB8AC3E}">
        <p14:creationId xmlns:p14="http://schemas.microsoft.com/office/powerpoint/2010/main" val="21291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247899" y="2347837"/>
            <a:ext cx="13792200" cy="2008026"/>
            <a:chOff x="2057556" y="-3403"/>
            <a:chExt cx="18389599" cy="2677366"/>
          </a:xfrm>
        </p:grpSpPr>
        <p:sp>
          <p:nvSpPr>
            <p:cNvPr id="5" name="TextBox 5"/>
            <p:cNvSpPr txBox="1"/>
            <p:nvPr/>
          </p:nvSpPr>
          <p:spPr>
            <a:xfrm>
              <a:off x="2057556" y="-3403"/>
              <a:ext cx="18389599" cy="1718418"/>
            </a:xfrm>
            <a:prstGeom prst="rect">
              <a:avLst/>
            </a:prstGeom>
          </p:spPr>
          <p:txBody>
            <a:bodyPr wrap="square" lIns="0" tIns="0" rIns="0" bIns="0" rtlCol="0" anchor="t">
              <a:spAutoFit/>
            </a:bodyPr>
            <a:lstStyle/>
            <a:p>
              <a:pPr algn="ctr">
                <a:lnSpc>
                  <a:spcPts val="8800"/>
                </a:lnSpc>
              </a:pPr>
              <a:r>
                <a:rPr lang="en-US" sz="11500" b="1" dirty="0">
                  <a:solidFill>
                    <a:srgbClr val="2E4F60"/>
                  </a:solidFill>
                  <a:latin typeface="Abhaya Libre Regular Bold" panose="020B0604020202020204" charset="0"/>
                  <a:cs typeface="Abhaya Libre Regular Bold" panose="020B0604020202020204" charset="0"/>
                </a:rPr>
                <a:t>Until next time…</a:t>
              </a:r>
            </a:p>
          </p:txBody>
        </p:sp>
        <p:sp>
          <p:nvSpPr>
            <p:cNvPr id="6" name="TextBox 6"/>
            <p:cNvSpPr txBox="1"/>
            <p:nvPr/>
          </p:nvSpPr>
          <p:spPr>
            <a:xfrm>
              <a:off x="6375557" y="2007114"/>
              <a:ext cx="9060404" cy="666849"/>
            </a:xfrm>
            <a:prstGeom prst="rect">
              <a:avLst/>
            </a:prstGeom>
          </p:spPr>
          <p:txBody>
            <a:bodyPr lIns="0" tIns="0" rIns="0" bIns="0" rtlCol="0" anchor="t">
              <a:spAutoFit/>
            </a:bodyPr>
            <a:lstStyle/>
            <a:p>
              <a:pPr algn="ctr">
                <a:lnSpc>
                  <a:spcPts val="3600"/>
                </a:lnSpc>
              </a:pPr>
              <a:r>
                <a:rPr lang="en-US" sz="4000" b="1" i="1" dirty="0">
                  <a:solidFill>
                    <a:srgbClr val="141414"/>
                  </a:solidFill>
                  <a:latin typeface="Abhaya Libre Regular Bold" panose="020B0604020202020204" charset="0"/>
                  <a:cs typeface="Abhaya Libre Regular Bold" panose="020B0604020202020204" charset="0"/>
                </a:rPr>
                <a:t>Late Summer / Autumn 2020</a:t>
              </a:r>
            </a:p>
          </p:txBody>
        </p:sp>
      </p:grpSp>
      <p:pic>
        <p:nvPicPr>
          <p:cNvPr id="17" name="Picture 16" descr="A picture containing drawing&#10;&#10;Description automatically generated">
            <a:extLst>
              <a:ext uri="{FF2B5EF4-FFF2-40B4-BE49-F238E27FC236}">
                <a16:creationId xmlns:a16="http://schemas.microsoft.com/office/drawing/2014/main" id="{DC084948-2468-41DE-A220-0B5062474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575" y="508036"/>
            <a:ext cx="4510849" cy="1288814"/>
          </a:xfrm>
          <a:prstGeom prst="rect">
            <a:avLst/>
          </a:prstGeom>
        </p:spPr>
      </p:pic>
      <p:pic>
        <p:nvPicPr>
          <p:cNvPr id="8" name="Picture 7" descr="A rocky island in the middle of a body of water&#10;&#10;Description automatically generated">
            <a:extLst>
              <a:ext uri="{FF2B5EF4-FFF2-40B4-BE49-F238E27FC236}">
                <a16:creationId xmlns:a16="http://schemas.microsoft.com/office/drawing/2014/main" id="{B7E8A29B-E5E6-4052-A594-157EB6449260}"/>
              </a:ext>
            </a:extLst>
          </p:cNvPr>
          <p:cNvPicPr>
            <a:picLocks noChangeAspect="1"/>
          </p:cNvPicPr>
          <p:nvPr/>
        </p:nvPicPr>
        <p:blipFill rotWithShape="1">
          <a:blip r:embed="rId3">
            <a:extLst>
              <a:ext uri="{28A0092B-C50C-407E-A947-70E740481C1C}">
                <a14:useLocalDpi xmlns:a14="http://schemas.microsoft.com/office/drawing/2010/main" val="0"/>
              </a:ext>
            </a:extLst>
          </a:blip>
          <a:srcRect t="26872" b="28087"/>
          <a:stretch/>
        </p:blipFill>
        <p:spPr>
          <a:xfrm>
            <a:off x="0" y="4794013"/>
            <a:ext cx="18293376" cy="5492987"/>
          </a:xfrm>
          <a:prstGeom prst="rect">
            <a:avLst/>
          </a:prstGeom>
        </p:spPr>
      </p:pic>
    </p:spTree>
    <p:extLst>
      <p:ext uri="{BB962C8B-B14F-4D97-AF65-F5344CB8AC3E}">
        <p14:creationId xmlns:p14="http://schemas.microsoft.com/office/powerpoint/2010/main" val="311951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F7F520F-D5ED-4225-85FC-6FD51AA82B2A}"/>
              </a:ext>
            </a:extLst>
          </p:cNvPr>
          <p:cNvGrpSpPr/>
          <p:nvPr/>
        </p:nvGrpSpPr>
        <p:grpSpPr>
          <a:xfrm>
            <a:off x="10603729" y="648859"/>
            <a:ext cx="7419813" cy="5471911"/>
            <a:chOff x="5597801" y="706360"/>
            <a:chExt cx="6263986" cy="4340234"/>
          </a:xfrm>
        </p:grpSpPr>
        <p:pic>
          <p:nvPicPr>
            <p:cNvPr id="9" name="Picture 8" descr="A person standing next to a body of water&#10;&#10;Description automatically generated">
              <a:extLst>
                <a:ext uri="{FF2B5EF4-FFF2-40B4-BE49-F238E27FC236}">
                  <a16:creationId xmlns:a16="http://schemas.microsoft.com/office/drawing/2014/main" id="{40EA39F1-2F61-4395-A2F6-EA6370828A10}"/>
                </a:ext>
              </a:extLst>
            </p:cNvPr>
            <p:cNvPicPr>
              <a:picLocks noChangeAspect="1"/>
            </p:cNvPicPr>
            <p:nvPr/>
          </p:nvPicPr>
          <p:blipFill rotWithShape="1">
            <a:blip r:embed="rId3">
              <a:extLst>
                <a:ext uri="{28A0092B-C50C-407E-A947-70E740481C1C}">
                  <a14:useLocalDpi xmlns:a14="http://schemas.microsoft.com/office/drawing/2010/main" val="0"/>
                </a:ext>
              </a:extLst>
            </a:blip>
            <a:srcRect l="24260" r="22498"/>
            <a:stretch/>
          </p:blipFill>
          <p:spPr>
            <a:xfrm>
              <a:off x="5597801" y="706360"/>
              <a:ext cx="2627455" cy="4340234"/>
            </a:xfrm>
            <a:prstGeom prst="rect">
              <a:avLst/>
            </a:prstGeom>
          </p:spPr>
        </p:pic>
        <p:pic>
          <p:nvPicPr>
            <p:cNvPr id="10" name="Picture 9" descr="A castle surrounded by a body of water&#10;&#10;Description automatically generated">
              <a:extLst>
                <a:ext uri="{FF2B5EF4-FFF2-40B4-BE49-F238E27FC236}">
                  <a16:creationId xmlns:a16="http://schemas.microsoft.com/office/drawing/2014/main" id="{BF5A8791-9EFA-4039-99D3-4FFCC19001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147" y="3033540"/>
              <a:ext cx="3503640" cy="2013054"/>
            </a:xfrm>
            <a:prstGeom prst="rect">
              <a:avLst/>
            </a:prstGeom>
          </p:spPr>
        </p:pic>
      </p:grpSp>
      <p:sp>
        <p:nvSpPr>
          <p:cNvPr id="14" name="TextBox 13">
            <a:extLst>
              <a:ext uri="{FF2B5EF4-FFF2-40B4-BE49-F238E27FC236}">
                <a16:creationId xmlns:a16="http://schemas.microsoft.com/office/drawing/2014/main" id="{9A867E15-8311-4320-BD94-FE0291DF758E}"/>
              </a:ext>
            </a:extLst>
          </p:cNvPr>
          <p:cNvSpPr txBox="1"/>
          <p:nvPr/>
        </p:nvSpPr>
        <p:spPr>
          <a:xfrm>
            <a:off x="1" y="57114"/>
            <a:ext cx="5926751" cy="738664"/>
          </a:xfrm>
          <a:prstGeom prst="rect">
            <a:avLst/>
          </a:prstGeom>
          <a:noFill/>
        </p:spPr>
        <p:txBody>
          <a:bodyPr wrap="none" rtlCol="0">
            <a:spAutoFit/>
          </a:bodyPr>
          <a:lstStyle/>
          <a:p>
            <a:r>
              <a:rPr lang="en-GB" sz="4200" b="1" dirty="0">
                <a:solidFill>
                  <a:schemeClr val="accent5">
                    <a:lumMod val="75000"/>
                  </a:schemeClr>
                </a:solidFill>
                <a:latin typeface="Abhaya Libre Regular Bold" panose="020B0604020202020204" charset="0"/>
                <a:cs typeface="Abhaya Libre Regular Bold" panose="020B0604020202020204" charset="0"/>
              </a:rPr>
              <a:t>Latest COVID-19 Research</a:t>
            </a:r>
          </a:p>
        </p:txBody>
      </p:sp>
      <p:sp>
        <p:nvSpPr>
          <p:cNvPr id="17" name="Rectangle 16">
            <a:extLst>
              <a:ext uri="{FF2B5EF4-FFF2-40B4-BE49-F238E27FC236}">
                <a16:creationId xmlns:a16="http://schemas.microsoft.com/office/drawing/2014/main" id="{F8E3A652-92C2-41AF-A600-84BD904EF87F}"/>
              </a:ext>
            </a:extLst>
          </p:cNvPr>
          <p:cNvSpPr/>
          <p:nvPr/>
        </p:nvSpPr>
        <p:spPr>
          <a:xfrm>
            <a:off x="169952" y="1469705"/>
            <a:ext cx="7966053" cy="461665"/>
          </a:xfrm>
          <a:prstGeom prst="rect">
            <a:avLst/>
          </a:prstGeom>
        </p:spPr>
        <p:txBody>
          <a:bodyPr wrap="square">
            <a:spAutoFit/>
          </a:bodyPr>
          <a:lstStyle/>
          <a:p>
            <a:pPr marL="428625" indent="-428625" algn="just">
              <a:buFont typeface="Arial" panose="020B0604020202020204" pitchFamily="34" charset="0"/>
              <a:buChar char="•"/>
            </a:pPr>
            <a:endParaRPr lang="en-GB" sz="2400" dirty="0"/>
          </a:p>
        </p:txBody>
      </p:sp>
      <p:sp>
        <p:nvSpPr>
          <p:cNvPr id="18" name="TextBox 17">
            <a:extLst>
              <a:ext uri="{FF2B5EF4-FFF2-40B4-BE49-F238E27FC236}">
                <a16:creationId xmlns:a16="http://schemas.microsoft.com/office/drawing/2014/main" id="{77CDF983-5185-484E-AC19-6D2429C6CA31}"/>
              </a:ext>
            </a:extLst>
          </p:cNvPr>
          <p:cNvSpPr txBox="1"/>
          <p:nvPr/>
        </p:nvSpPr>
        <p:spPr>
          <a:xfrm>
            <a:off x="-10545" y="817070"/>
            <a:ext cx="3540585" cy="553998"/>
          </a:xfrm>
          <a:prstGeom prst="rect">
            <a:avLst/>
          </a:prstGeom>
          <a:noFill/>
        </p:spPr>
        <p:txBody>
          <a:bodyPr wrap="none" rtlCol="0">
            <a:spAutoFit/>
          </a:bodyPr>
          <a:lstStyle/>
          <a:p>
            <a:r>
              <a:rPr lang="en-GB" sz="3000" b="1" dirty="0">
                <a:solidFill>
                  <a:schemeClr val="accent5">
                    <a:lumMod val="75000"/>
                  </a:schemeClr>
                </a:solidFill>
                <a:latin typeface="Abhaya Libre Regular Bold" panose="020B0604020202020204" charset="0"/>
                <a:cs typeface="Abhaya Libre Regular Bold" panose="020B0604020202020204" charset="0"/>
              </a:rPr>
              <a:t>Consumer Sentiment</a:t>
            </a:r>
          </a:p>
        </p:txBody>
      </p:sp>
      <p:sp>
        <p:nvSpPr>
          <p:cNvPr id="19" name="Rectangle 18">
            <a:extLst>
              <a:ext uri="{FF2B5EF4-FFF2-40B4-BE49-F238E27FC236}">
                <a16:creationId xmlns:a16="http://schemas.microsoft.com/office/drawing/2014/main" id="{86ADD7B3-3E34-477D-AAF8-9FDBAF90FEFD}"/>
              </a:ext>
            </a:extLst>
          </p:cNvPr>
          <p:cNvSpPr/>
          <p:nvPr/>
        </p:nvSpPr>
        <p:spPr>
          <a:xfrm>
            <a:off x="10607042" y="6574584"/>
            <a:ext cx="7305267" cy="3370153"/>
          </a:xfrm>
          <a:prstGeom prst="rect">
            <a:avLst/>
          </a:prstGeom>
        </p:spPr>
        <p:txBody>
          <a:bodyPr wrap="square">
            <a:spAutoFit/>
          </a:bodyPr>
          <a:lstStyle/>
          <a:p>
            <a:pPr algn="ctr"/>
            <a:r>
              <a:rPr lang="en-GB" sz="3000" dirty="0">
                <a:solidFill>
                  <a:schemeClr val="accent5">
                    <a:lumMod val="75000"/>
                  </a:schemeClr>
                </a:solidFill>
                <a:latin typeface="Aharoni" panose="02010803020104030203" pitchFamily="2" charset="-79"/>
                <a:cs typeface="Aharoni" panose="02010803020104030203" pitchFamily="2" charset="-79"/>
              </a:rPr>
              <a:t>“Perceptions of </a:t>
            </a:r>
            <a:r>
              <a:rPr lang="en-GB" sz="4200" dirty="0">
                <a:solidFill>
                  <a:schemeClr val="accent5">
                    <a:lumMod val="75000"/>
                  </a:schemeClr>
                </a:solidFill>
                <a:latin typeface="Aharoni" panose="02010803020104030203" pitchFamily="2" charset="-79"/>
                <a:cs typeface="Aharoni" panose="02010803020104030203" pitchFamily="2" charset="-79"/>
              </a:rPr>
              <a:t>crowds</a:t>
            </a:r>
            <a:r>
              <a:rPr lang="en-GB" sz="3000" dirty="0">
                <a:solidFill>
                  <a:schemeClr val="accent5">
                    <a:lumMod val="75000"/>
                  </a:schemeClr>
                </a:solidFill>
                <a:latin typeface="Aharoni" panose="02010803020104030203" pitchFamily="2" charset="-79"/>
                <a:cs typeface="Aharoni" panose="02010803020104030203" pitchFamily="2" charset="-79"/>
              </a:rPr>
              <a:t> and whether an attraction is able to maintain </a:t>
            </a:r>
            <a:r>
              <a:rPr lang="en-GB" sz="4800" dirty="0">
                <a:solidFill>
                  <a:schemeClr val="accent5">
                    <a:lumMod val="75000"/>
                  </a:schemeClr>
                </a:solidFill>
                <a:latin typeface="Aharoni" panose="02010803020104030203" pitchFamily="2" charset="-79"/>
                <a:cs typeface="Aharoni" panose="02010803020104030203" pitchFamily="2" charset="-79"/>
              </a:rPr>
              <a:t>social distancing </a:t>
            </a:r>
            <a:r>
              <a:rPr lang="en-GB" sz="3000" dirty="0">
                <a:solidFill>
                  <a:schemeClr val="accent5">
                    <a:lumMod val="75000"/>
                  </a:schemeClr>
                </a:solidFill>
                <a:latin typeface="Aharoni" panose="02010803020104030203" pitchFamily="2" charset="-79"/>
                <a:cs typeface="Aharoni" panose="02010803020104030203" pitchFamily="2" charset="-79"/>
              </a:rPr>
              <a:t>is the current key determinant of a quick return”- ALVA</a:t>
            </a:r>
          </a:p>
          <a:p>
            <a:pPr algn="ctr"/>
            <a:endParaRPr lang="en-GB" sz="3300" dirty="0">
              <a:solidFill>
                <a:schemeClr val="accent6"/>
              </a:solidFill>
              <a:latin typeface="Aharoni" panose="02010803020104030203" pitchFamily="2" charset="-79"/>
              <a:cs typeface="Aharoni" panose="02010803020104030203" pitchFamily="2" charset="-79"/>
            </a:endParaRPr>
          </a:p>
        </p:txBody>
      </p:sp>
      <p:sp>
        <p:nvSpPr>
          <p:cNvPr id="20" name="Rectangle 19">
            <a:extLst>
              <a:ext uri="{FF2B5EF4-FFF2-40B4-BE49-F238E27FC236}">
                <a16:creationId xmlns:a16="http://schemas.microsoft.com/office/drawing/2014/main" id="{432769D6-D45B-4EFB-8D79-1D262BBF4F7E}"/>
              </a:ext>
            </a:extLst>
          </p:cNvPr>
          <p:cNvSpPr/>
          <p:nvPr/>
        </p:nvSpPr>
        <p:spPr>
          <a:xfrm>
            <a:off x="169952" y="1363092"/>
            <a:ext cx="10119890" cy="8817799"/>
          </a:xfrm>
          <a:prstGeom prst="rect">
            <a:avLst/>
          </a:prstGeom>
        </p:spPr>
        <p:txBody>
          <a:bodyPr wrap="square">
            <a:spAutoFit/>
          </a:bodyPr>
          <a:lstStyle/>
          <a:p>
            <a:pPr marL="428625" indent="-428625" algn="just">
              <a:buFont typeface="Arial" panose="020B0604020202020204" pitchFamily="34" charset="0"/>
              <a:buChar char="•"/>
            </a:pPr>
            <a:r>
              <a:rPr lang="en-GB" sz="2700" dirty="0">
                <a:latin typeface="Abhaya Libre Regular Bold" panose="020B0604020202020204" charset="0"/>
                <a:cs typeface="Abhaya Libre Regular Bold" panose="020B0604020202020204" charset="0"/>
              </a:rPr>
              <a:t>Some significant differences in confidence from week to week, showing the volatility of people’s perceptions and confidence</a:t>
            </a:r>
          </a:p>
          <a:p>
            <a:pPr marL="428625" indent="-428625" algn="just">
              <a:buFont typeface="Arial" panose="020B0604020202020204" pitchFamily="34" charset="0"/>
              <a:buChar char="•"/>
            </a:pPr>
            <a:endParaRPr lang="en-GB" sz="2700" dirty="0">
              <a:latin typeface="Abhaya Libre Regular Bold" panose="020B0604020202020204" charset="0"/>
              <a:cs typeface="Abhaya Libre Regular Bold" panose="020B0604020202020204" charset="0"/>
            </a:endParaRPr>
          </a:p>
          <a:p>
            <a:pPr marL="428625" indent="-428625" algn="just">
              <a:buFont typeface="Arial" panose="020B0604020202020204" pitchFamily="34" charset="0"/>
              <a:buChar char="•"/>
            </a:pPr>
            <a:r>
              <a:rPr lang="en-GB" sz="2700" dirty="0">
                <a:latin typeface="Abhaya Libre Regular Bold" panose="020B0604020202020204" charset="0"/>
                <a:ea typeface="Times New Roman" panose="02020603050405020304" pitchFamily="18" charset="0"/>
                <a:cs typeface="Abhaya Libre Regular Bold" panose="020B0604020202020204" charset="0"/>
              </a:rPr>
              <a:t>People are shopping around more to find the best deals, with more than 1 in 3 saying they are less willing to pay more for ‘extras’</a:t>
            </a:r>
          </a:p>
          <a:p>
            <a:pPr marL="428625" indent="-428625" algn="just">
              <a:buFont typeface="Arial" panose="020B0604020202020204" pitchFamily="34" charset="0"/>
              <a:buChar char="•"/>
            </a:pPr>
            <a:endParaRPr lang="en-GB" sz="2700" dirty="0">
              <a:latin typeface="Abhaya Libre Regular Bold" panose="020B0604020202020204" charset="0"/>
              <a:ea typeface="Times New Roman" panose="02020603050405020304" pitchFamily="18" charset="0"/>
              <a:cs typeface="Abhaya Libre Regular Bold" panose="020B0604020202020204" charset="0"/>
            </a:endParaRPr>
          </a:p>
          <a:p>
            <a:pPr marL="428625" indent="-428625" algn="just">
              <a:buFont typeface="Arial" panose="020B0604020202020204" pitchFamily="34" charset="0"/>
              <a:buChar char="•"/>
            </a:pPr>
            <a:r>
              <a:rPr lang="en-GB" sz="2700" dirty="0">
                <a:latin typeface="Abhaya Libre Regular Bold" panose="020B0604020202020204" charset="0"/>
                <a:cs typeface="Abhaya Libre Regular Bold" panose="020B0604020202020204" charset="0"/>
              </a:rPr>
              <a:t>Uncertainty is still high, with 36% of England intenders believing that life will return to ‘something close to normal’ by September</a:t>
            </a:r>
          </a:p>
          <a:p>
            <a:pPr marL="428625" indent="-428625" algn="just">
              <a:buFont typeface="Arial" panose="020B0604020202020204" pitchFamily="34" charset="0"/>
              <a:buChar char="•"/>
            </a:pPr>
            <a:endParaRPr lang="en-GB" sz="2700" dirty="0">
              <a:latin typeface="Abhaya Libre Regular Bold" panose="020B0604020202020204" charset="0"/>
              <a:cs typeface="Abhaya Libre Regular Bold" panose="020B0604020202020204" charset="0"/>
            </a:endParaRPr>
          </a:p>
          <a:p>
            <a:pPr marL="428625" indent="-428625" algn="just">
              <a:buFont typeface="Arial" panose="020B0604020202020204" pitchFamily="34" charset="0"/>
              <a:buChar char="•"/>
            </a:pPr>
            <a:r>
              <a:rPr lang="en-GB" sz="2700" dirty="0">
                <a:latin typeface="Abhaya Libre Regular Bold" panose="020B0604020202020204" charset="0"/>
                <a:cs typeface="Abhaya Libre Regular Bold" panose="020B0604020202020204" charset="0"/>
              </a:rPr>
              <a:t>Looking at confidence in the ability to take a domestic short break or holiday, 36% feel confident in doing so in July/August, 62% in September/October and 71% in November/December. </a:t>
            </a:r>
          </a:p>
          <a:p>
            <a:pPr marL="428625" indent="-428625" algn="just">
              <a:buFont typeface="Arial" panose="020B0604020202020204" pitchFamily="34" charset="0"/>
              <a:buChar char="•"/>
            </a:pPr>
            <a:endParaRPr lang="en-GB" sz="2700" dirty="0">
              <a:latin typeface="Abhaya Libre Regular Bold" panose="020B0604020202020204" charset="0"/>
              <a:cs typeface="Abhaya Libre Regular Bold" panose="020B0604020202020204" charset="0"/>
            </a:endParaRPr>
          </a:p>
          <a:p>
            <a:pPr marL="428625" indent="-428625" algn="just">
              <a:buFont typeface="Arial" panose="020B0604020202020204" pitchFamily="34" charset="0"/>
              <a:buChar char="•"/>
            </a:pPr>
            <a:r>
              <a:rPr lang="en-GB" sz="2700" dirty="0">
                <a:latin typeface="Abhaya Libre Regular Bold" panose="020B0604020202020204" charset="0"/>
                <a:cs typeface="Abhaya Libre Regular Bold" panose="020B0604020202020204" charset="0"/>
              </a:rPr>
              <a:t>Government restrictions, perceptions around less things to do and fears of catching the virus are key confidence inhibitors to visit</a:t>
            </a:r>
          </a:p>
          <a:p>
            <a:pPr marL="428625" indent="-428625" algn="just">
              <a:buFont typeface="Arial" panose="020B0604020202020204" pitchFamily="34" charset="0"/>
              <a:buChar char="•"/>
            </a:pPr>
            <a:endParaRPr lang="en-GB" sz="2700" dirty="0">
              <a:latin typeface="Abhaya Libre Regular Bold" panose="020B0604020202020204" charset="0"/>
              <a:cs typeface="Abhaya Libre Regular Bold" panose="020B0604020202020204" charset="0"/>
            </a:endParaRPr>
          </a:p>
          <a:p>
            <a:pPr marL="428625" indent="-428625" algn="just">
              <a:buFont typeface="Arial" panose="020B0604020202020204" pitchFamily="34" charset="0"/>
              <a:buChar char="•"/>
            </a:pPr>
            <a:r>
              <a:rPr lang="en-GB" sz="2700" dirty="0">
                <a:latin typeface="Abhaya Libre Regular Bold" panose="020B0604020202020204" charset="0"/>
                <a:cs typeface="Abhaya Libre Regular Bold" panose="020B0604020202020204" charset="0"/>
              </a:rPr>
              <a:t>For visits up to September, coastal/seaside towns and countryside or village (both 32%) are the preferred destination types</a:t>
            </a:r>
          </a:p>
          <a:p>
            <a:pPr marL="428625" indent="-428625" algn="just">
              <a:buFont typeface="Arial" panose="020B0604020202020204" pitchFamily="34" charset="0"/>
              <a:buChar char="•"/>
            </a:pPr>
            <a:endParaRPr lang="en-GB" sz="2700" dirty="0">
              <a:latin typeface="Abhaya Libre Regular Bold" panose="020B0604020202020204" charset="0"/>
              <a:cs typeface="Abhaya Libre Regular Bold" panose="020B0604020202020204" charset="0"/>
            </a:endParaRPr>
          </a:p>
          <a:p>
            <a:pPr marL="428625" indent="-428625" algn="just">
              <a:buFont typeface="Arial" panose="020B0604020202020204" pitchFamily="34" charset="0"/>
              <a:buChar char="•"/>
            </a:pPr>
            <a:r>
              <a:rPr lang="en-GB" sz="2700" dirty="0">
                <a:latin typeface="Abhaya Libre Regular Bold" panose="020B0604020202020204" charset="0"/>
                <a:cs typeface="Abhaya Libre Regular Bold" panose="020B0604020202020204" charset="0"/>
              </a:rPr>
              <a:t>Looking at accommodation preferences, hotels will be the preferred option from October onwards. </a:t>
            </a:r>
          </a:p>
        </p:txBody>
      </p:sp>
      <p:pic>
        <p:nvPicPr>
          <p:cNvPr id="3" name="Picture 2" descr="A picture containing indoor, table, building, kitchen&#10;&#10;Description automatically generated">
            <a:extLst>
              <a:ext uri="{FF2B5EF4-FFF2-40B4-BE49-F238E27FC236}">
                <a16:creationId xmlns:a16="http://schemas.microsoft.com/office/drawing/2014/main" id="{EAF14178-DCDD-4C58-A93B-B8BB68B430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6793" y="659331"/>
            <a:ext cx="4043368" cy="2696592"/>
          </a:xfrm>
          <a:prstGeom prst="rect">
            <a:avLst/>
          </a:prstGeom>
        </p:spPr>
      </p:pic>
    </p:spTree>
    <p:extLst>
      <p:ext uri="{BB962C8B-B14F-4D97-AF65-F5344CB8AC3E}">
        <p14:creationId xmlns:p14="http://schemas.microsoft.com/office/powerpoint/2010/main" val="27606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A151C0-5E31-4A86-94D0-78E9F1AF9068}"/>
              </a:ext>
            </a:extLst>
          </p:cNvPr>
          <p:cNvSpPr/>
          <p:nvPr/>
        </p:nvSpPr>
        <p:spPr>
          <a:xfrm>
            <a:off x="0" y="2"/>
            <a:ext cx="18288000" cy="1970207"/>
          </a:xfrm>
          <a:prstGeom prst="rect">
            <a:avLst/>
          </a:prstGeom>
          <a:solidFill>
            <a:srgbClr val="4D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 name="TextBox 2"/>
          <p:cNvSpPr txBox="1"/>
          <p:nvPr/>
        </p:nvSpPr>
        <p:spPr>
          <a:xfrm>
            <a:off x="2068375" y="381131"/>
            <a:ext cx="14151254" cy="2779094"/>
          </a:xfrm>
          <a:prstGeom prst="rect">
            <a:avLst/>
          </a:prstGeom>
        </p:spPr>
        <p:txBody>
          <a:bodyPr wrap="square" lIns="0" tIns="0" rIns="0" bIns="0" rtlCol="0" anchor="t">
            <a:spAutoFit/>
          </a:bodyPr>
          <a:lstStyle/>
          <a:p>
            <a:pPr algn="ctr">
              <a:lnSpc>
                <a:spcPts val="11201"/>
              </a:lnSpc>
            </a:pPr>
            <a:r>
              <a:rPr lang="en-US" sz="8801" b="1" dirty="0">
                <a:ln>
                  <a:solidFill>
                    <a:schemeClr val="bg1"/>
                  </a:solidFill>
                </a:ln>
                <a:solidFill>
                  <a:schemeClr val="bg1"/>
                </a:solidFill>
                <a:latin typeface="Abhaya Libre Regular Bold" panose="020B0604020202020204" charset="0"/>
                <a:cs typeface="Abhaya Libre Regular Bold" panose="020B0604020202020204" charset="0"/>
              </a:rPr>
              <a:t>Visit Kent Activity Report</a:t>
            </a:r>
          </a:p>
          <a:p>
            <a:pPr algn="ctr">
              <a:lnSpc>
                <a:spcPts val="11201"/>
              </a:lnSpc>
            </a:pPr>
            <a:endParaRPr lang="en-US" sz="8001" dirty="0">
              <a:solidFill>
                <a:srgbClr val="292929"/>
              </a:solidFill>
              <a:latin typeface="Abril Fatface"/>
            </a:endParaRPr>
          </a:p>
        </p:txBody>
      </p:sp>
      <p:pic>
        <p:nvPicPr>
          <p:cNvPr id="5" name="Picture 4">
            <a:extLst>
              <a:ext uri="{FF2B5EF4-FFF2-40B4-BE49-F238E27FC236}">
                <a16:creationId xmlns:a16="http://schemas.microsoft.com/office/drawing/2014/main" id="{698B33E6-978A-4AF8-84B4-3108436CD86D}"/>
              </a:ext>
            </a:extLst>
          </p:cNvPr>
          <p:cNvPicPr>
            <a:picLocks noChangeAspect="1"/>
          </p:cNvPicPr>
          <p:nvPr/>
        </p:nvPicPr>
        <p:blipFill rotWithShape="1">
          <a:blip r:embed="rId2"/>
          <a:srcRect t="11406" r="1117" b="3567"/>
          <a:stretch/>
        </p:blipFill>
        <p:spPr>
          <a:xfrm>
            <a:off x="8436086" y="5877292"/>
            <a:ext cx="5702991" cy="2758448"/>
          </a:xfrm>
          <a:prstGeom prst="rect">
            <a:avLst/>
          </a:prstGeom>
        </p:spPr>
      </p:pic>
      <p:pic>
        <p:nvPicPr>
          <p:cNvPr id="6" name="Picture 5">
            <a:extLst>
              <a:ext uri="{FF2B5EF4-FFF2-40B4-BE49-F238E27FC236}">
                <a16:creationId xmlns:a16="http://schemas.microsoft.com/office/drawing/2014/main" id="{F72FE626-BDDC-42F3-9F07-4EDB565D58E9}"/>
              </a:ext>
            </a:extLst>
          </p:cNvPr>
          <p:cNvPicPr>
            <a:picLocks noChangeAspect="1"/>
          </p:cNvPicPr>
          <p:nvPr/>
        </p:nvPicPr>
        <p:blipFill rotWithShape="1">
          <a:blip r:embed="rId3"/>
          <a:srcRect l="1980" t="15247" r="7980" b="5128"/>
          <a:stretch/>
        </p:blipFill>
        <p:spPr>
          <a:xfrm>
            <a:off x="11861243" y="2351338"/>
            <a:ext cx="5970408" cy="2969945"/>
          </a:xfrm>
          <a:prstGeom prst="rect">
            <a:avLst/>
          </a:prstGeom>
        </p:spPr>
      </p:pic>
      <p:pic>
        <p:nvPicPr>
          <p:cNvPr id="9" name="Picture 8">
            <a:extLst>
              <a:ext uri="{FF2B5EF4-FFF2-40B4-BE49-F238E27FC236}">
                <a16:creationId xmlns:a16="http://schemas.microsoft.com/office/drawing/2014/main" id="{6A70A7B5-1CCB-4DF0-98E1-157C50413818}"/>
              </a:ext>
            </a:extLst>
          </p:cNvPr>
          <p:cNvPicPr>
            <a:picLocks noChangeAspect="1"/>
          </p:cNvPicPr>
          <p:nvPr/>
        </p:nvPicPr>
        <p:blipFill>
          <a:blip r:embed="rId4"/>
          <a:stretch>
            <a:fillRect/>
          </a:stretch>
        </p:blipFill>
        <p:spPr>
          <a:xfrm>
            <a:off x="477673" y="2273498"/>
            <a:ext cx="5325251" cy="2998347"/>
          </a:xfrm>
          <a:prstGeom prst="rect">
            <a:avLst/>
          </a:prstGeom>
        </p:spPr>
      </p:pic>
      <p:pic>
        <p:nvPicPr>
          <p:cNvPr id="17" name="Picture 16">
            <a:extLst>
              <a:ext uri="{FF2B5EF4-FFF2-40B4-BE49-F238E27FC236}">
                <a16:creationId xmlns:a16="http://schemas.microsoft.com/office/drawing/2014/main" id="{130EFCED-ADA4-4414-BCD6-744F0B498A1A}"/>
              </a:ext>
            </a:extLst>
          </p:cNvPr>
          <p:cNvPicPr>
            <a:picLocks noChangeAspect="1"/>
          </p:cNvPicPr>
          <p:nvPr/>
        </p:nvPicPr>
        <p:blipFill>
          <a:blip r:embed="rId5"/>
          <a:stretch>
            <a:fillRect/>
          </a:stretch>
        </p:blipFill>
        <p:spPr>
          <a:xfrm>
            <a:off x="6426760" y="2161781"/>
            <a:ext cx="5075909" cy="3221780"/>
          </a:xfrm>
          <a:prstGeom prst="rect">
            <a:avLst/>
          </a:prstGeom>
        </p:spPr>
      </p:pic>
      <p:pic>
        <p:nvPicPr>
          <p:cNvPr id="7" name="Picture 6">
            <a:extLst>
              <a:ext uri="{FF2B5EF4-FFF2-40B4-BE49-F238E27FC236}">
                <a16:creationId xmlns:a16="http://schemas.microsoft.com/office/drawing/2014/main" id="{95615C71-AFEA-40B2-85A2-E26E37CAEDAE}"/>
              </a:ext>
            </a:extLst>
          </p:cNvPr>
          <p:cNvPicPr>
            <a:picLocks noChangeAspect="1"/>
          </p:cNvPicPr>
          <p:nvPr/>
        </p:nvPicPr>
        <p:blipFill rotWithShape="1">
          <a:blip r:embed="rId6"/>
          <a:srcRect l="30866" t="8147" r="32019" b="5812"/>
          <a:stretch/>
        </p:blipFill>
        <p:spPr>
          <a:xfrm>
            <a:off x="14687336" y="5877291"/>
            <a:ext cx="3291026" cy="429144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C351F51D-D9C9-4305-BF5C-763086BDF4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673" y="5877290"/>
            <a:ext cx="7664006" cy="4052741"/>
          </a:xfrm>
          <a:prstGeom prst="rect">
            <a:avLst/>
          </a:prstGeom>
        </p:spPr>
      </p:pic>
    </p:spTree>
    <p:extLst>
      <p:ext uri="{BB962C8B-B14F-4D97-AF65-F5344CB8AC3E}">
        <p14:creationId xmlns:p14="http://schemas.microsoft.com/office/powerpoint/2010/main" val="2823527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6">
            <a:extLst>
              <a:ext uri="{FF2B5EF4-FFF2-40B4-BE49-F238E27FC236}">
                <a16:creationId xmlns:a16="http://schemas.microsoft.com/office/drawing/2014/main" id="{897284FB-5A8C-4914-A2F7-7602B05A83EE}"/>
              </a:ext>
            </a:extLst>
          </p:cNvPr>
          <p:cNvSpPr txBox="1"/>
          <p:nvPr/>
        </p:nvSpPr>
        <p:spPr>
          <a:xfrm>
            <a:off x="334478" y="328207"/>
            <a:ext cx="17903072" cy="3171381"/>
          </a:xfrm>
          <a:prstGeom prst="rect">
            <a:avLst/>
          </a:prstGeom>
        </p:spPr>
        <p:txBody>
          <a:bodyPr wrap="square" lIns="0" tIns="0" rIns="0" bIns="0" rtlCol="0" anchor="t">
            <a:spAutoFit/>
          </a:bodyPr>
          <a:lstStyle/>
          <a:p>
            <a:pPr algn="ctr">
              <a:lnSpc>
                <a:spcPts val="13001"/>
              </a:lnSpc>
            </a:pPr>
            <a:r>
              <a:rPr lang="en-US" sz="9000" b="1" spc="-155" dirty="0">
                <a:solidFill>
                  <a:srgbClr val="4D8BA7"/>
                </a:solidFill>
                <a:latin typeface="Abhaya Libre Regular Bold" panose="020B0604020202020204"/>
              </a:rPr>
              <a:t>Industry Roundtables II </a:t>
            </a:r>
          </a:p>
          <a:p>
            <a:pPr algn="ctr">
              <a:lnSpc>
                <a:spcPts val="13001"/>
              </a:lnSpc>
            </a:pPr>
            <a:r>
              <a:rPr lang="en-US" sz="6600" b="1" spc="-155" dirty="0">
                <a:solidFill>
                  <a:srgbClr val="4D8BA7"/>
                </a:solidFill>
                <a:latin typeface="Abhaya Libre Regular Bold" panose="020B0604020202020204"/>
              </a:rPr>
              <a:t>– coming soon!</a:t>
            </a:r>
            <a:endParaRPr lang="en-US" sz="6000" b="1" spc="-155" dirty="0">
              <a:solidFill>
                <a:srgbClr val="4D8BA7"/>
              </a:solidFill>
              <a:latin typeface="Abhaya Libre Regular Bold" panose="020B0604020202020204"/>
            </a:endParaRPr>
          </a:p>
        </p:txBody>
      </p:sp>
      <p:sp>
        <p:nvSpPr>
          <p:cNvPr id="23" name="TextBox 7">
            <a:extLst>
              <a:ext uri="{FF2B5EF4-FFF2-40B4-BE49-F238E27FC236}">
                <a16:creationId xmlns:a16="http://schemas.microsoft.com/office/drawing/2014/main" id="{1862A532-9D30-4420-8DAD-B0AFB92CA269}"/>
              </a:ext>
            </a:extLst>
          </p:cNvPr>
          <p:cNvSpPr txBox="1"/>
          <p:nvPr/>
        </p:nvSpPr>
        <p:spPr>
          <a:xfrm>
            <a:off x="1575052" y="4306884"/>
            <a:ext cx="14706443" cy="1261243"/>
          </a:xfrm>
          <a:prstGeom prst="rect">
            <a:avLst/>
          </a:prstGeom>
        </p:spPr>
        <p:txBody>
          <a:bodyPr wrap="square" lIns="0" tIns="0" rIns="0" bIns="0" rtlCol="0" anchor="t">
            <a:spAutoFit/>
          </a:bodyPr>
          <a:lstStyle/>
          <a:p>
            <a:pPr algn="ctr">
              <a:lnSpc>
                <a:spcPts val="4928"/>
              </a:lnSpc>
            </a:pPr>
            <a:r>
              <a:rPr lang="en-US" sz="4200" spc="65" dirty="0">
                <a:latin typeface="Abhaya Libre Regular Bold" panose="020B0604020202020204"/>
              </a:rPr>
              <a:t>Second phase of industry discussions across multiple destinations, to be joined by key industry bodies</a:t>
            </a:r>
          </a:p>
        </p:txBody>
      </p:sp>
      <p:grpSp>
        <p:nvGrpSpPr>
          <p:cNvPr id="5" name="Group 4">
            <a:extLst>
              <a:ext uri="{FF2B5EF4-FFF2-40B4-BE49-F238E27FC236}">
                <a16:creationId xmlns:a16="http://schemas.microsoft.com/office/drawing/2014/main" id="{6FEECBD2-7C20-4D30-A3E1-1E0E904E27E8}"/>
              </a:ext>
            </a:extLst>
          </p:cNvPr>
          <p:cNvGrpSpPr/>
          <p:nvPr/>
        </p:nvGrpSpPr>
        <p:grpSpPr>
          <a:xfrm>
            <a:off x="537701" y="7298538"/>
            <a:ext cx="17496623" cy="2660256"/>
            <a:chOff x="293078" y="5058537"/>
            <a:chExt cx="11664415" cy="1773504"/>
          </a:xfrm>
        </p:grpSpPr>
        <p:pic>
          <p:nvPicPr>
            <p:cNvPr id="1026" name="Picture 2">
              <a:extLst>
                <a:ext uri="{FF2B5EF4-FFF2-40B4-BE49-F238E27FC236}">
                  <a16:creationId xmlns:a16="http://schemas.microsoft.com/office/drawing/2014/main" id="{322E459E-9EFB-42CE-8F1F-44CFD03E3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78" y="5589395"/>
              <a:ext cx="1513913" cy="846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itish Beer and Pub Association - Wikipedia">
              <a:extLst>
                <a:ext uri="{FF2B5EF4-FFF2-40B4-BE49-F238E27FC236}">
                  <a16:creationId xmlns:a16="http://schemas.microsoft.com/office/drawing/2014/main" id="{115503A7-7E93-4B3D-B851-1FEFEF169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243" y="5510003"/>
              <a:ext cx="2089654" cy="10761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CCDAC2B-CFF4-46FF-A385-EF50D798F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778" y="5564494"/>
              <a:ext cx="1869898" cy="9671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AD11D0F-01C8-45EA-ACFB-925281F7B6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557" y="5119665"/>
              <a:ext cx="1712376" cy="17123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A6E7815-64CE-4450-AA42-2163F3770C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27632" y="5058537"/>
              <a:ext cx="1229861" cy="16112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8D4D19B0-BFA0-438A-A15D-CE98EA54B55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10" b="18819"/>
            <a:stretch/>
          </p:blipFill>
          <p:spPr bwMode="auto">
            <a:xfrm>
              <a:off x="8300336" y="5398290"/>
              <a:ext cx="2005772" cy="1061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927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4815" y="0"/>
            <a:ext cx="10154139" cy="10287000"/>
          </a:xfrm>
          <a:prstGeom prst="rect">
            <a:avLst/>
          </a:prstGeom>
          <a:solidFill>
            <a:srgbClr val="FFFFFF"/>
          </a:solidFill>
        </p:spPr>
      </p:sp>
      <p:pic>
        <p:nvPicPr>
          <p:cNvPr id="17" name="Picture 3">
            <a:extLst>
              <a:ext uri="{FF2B5EF4-FFF2-40B4-BE49-F238E27FC236}">
                <a16:creationId xmlns:a16="http://schemas.microsoft.com/office/drawing/2014/main" id="{73A84723-3BCB-44FD-A8AA-E09FC87C76E8}"/>
              </a:ext>
            </a:extLst>
          </p:cNvPr>
          <p:cNvPicPr>
            <a:picLocks noChangeAspect="1"/>
          </p:cNvPicPr>
          <p:nvPr/>
        </p:nvPicPr>
        <p:blipFill>
          <a:blip r:embed="rId2"/>
          <a:srcRect/>
          <a:stretch>
            <a:fillRect/>
          </a:stretch>
        </p:blipFill>
        <p:spPr>
          <a:xfrm>
            <a:off x="582131" y="140136"/>
            <a:ext cx="5866649" cy="2771991"/>
          </a:xfrm>
          <a:prstGeom prst="rect">
            <a:avLst/>
          </a:prstGeom>
        </p:spPr>
      </p:pic>
      <p:pic>
        <p:nvPicPr>
          <p:cNvPr id="18" name="Picture 3">
            <a:extLst>
              <a:ext uri="{FF2B5EF4-FFF2-40B4-BE49-F238E27FC236}">
                <a16:creationId xmlns:a16="http://schemas.microsoft.com/office/drawing/2014/main" id="{91DCA573-88BD-42D4-BAFA-1D144C0B9BC7}"/>
              </a:ext>
            </a:extLst>
          </p:cNvPr>
          <p:cNvPicPr>
            <a:picLocks noChangeAspect="1"/>
          </p:cNvPicPr>
          <p:nvPr/>
        </p:nvPicPr>
        <p:blipFill>
          <a:blip r:embed="rId3"/>
          <a:srcRect/>
          <a:stretch>
            <a:fillRect/>
          </a:stretch>
        </p:blipFill>
        <p:spPr>
          <a:xfrm>
            <a:off x="4564672" y="4293078"/>
            <a:ext cx="3173888" cy="5589570"/>
          </a:xfrm>
          <a:prstGeom prst="rect">
            <a:avLst/>
          </a:prstGeom>
        </p:spPr>
      </p:pic>
      <p:pic>
        <p:nvPicPr>
          <p:cNvPr id="20" name="Picture 5">
            <a:extLst>
              <a:ext uri="{FF2B5EF4-FFF2-40B4-BE49-F238E27FC236}">
                <a16:creationId xmlns:a16="http://schemas.microsoft.com/office/drawing/2014/main" id="{8D4F7DDE-630B-498C-8474-F496D9A0BAF4}"/>
              </a:ext>
            </a:extLst>
          </p:cNvPr>
          <p:cNvPicPr>
            <a:picLocks noChangeAspect="1"/>
          </p:cNvPicPr>
          <p:nvPr/>
        </p:nvPicPr>
        <p:blipFill>
          <a:blip r:embed="rId4"/>
          <a:srcRect/>
          <a:stretch>
            <a:fillRect/>
          </a:stretch>
        </p:blipFill>
        <p:spPr>
          <a:xfrm>
            <a:off x="8045594" y="5245251"/>
            <a:ext cx="2761079" cy="3731592"/>
          </a:xfrm>
          <a:prstGeom prst="rect">
            <a:avLst/>
          </a:prstGeom>
        </p:spPr>
      </p:pic>
      <p:pic>
        <p:nvPicPr>
          <p:cNvPr id="21" name="Picture 3">
            <a:extLst>
              <a:ext uri="{FF2B5EF4-FFF2-40B4-BE49-F238E27FC236}">
                <a16:creationId xmlns:a16="http://schemas.microsoft.com/office/drawing/2014/main" id="{4BC53345-EFFF-488C-B0A7-DDD7B4DCB392}"/>
              </a:ext>
            </a:extLst>
          </p:cNvPr>
          <p:cNvPicPr>
            <a:picLocks noChangeAspect="1"/>
          </p:cNvPicPr>
          <p:nvPr/>
        </p:nvPicPr>
        <p:blipFill>
          <a:blip r:embed="rId5"/>
          <a:srcRect/>
          <a:stretch>
            <a:fillRect/>
          </a:stretch>
        </p:blipFill>
        <p:spPr>
          <a:xfrm>
            <a:off x="740902" y="7578374"/>
            <a:ext cx="3361943" cy="2394887"/>
          </a:xfrm>
          <a:prstGeom prst="rect">
            <a:avLst/>
          </a:prstGeom>
        </p:spPr>
      </p:pic>
      <p:sp>
        <p:nvSpPr>
          <p:cNvPr id="22" name="TextBox 6">
            <a:extLst>
              <a:ext uri="{FF2B5EF4-FFF2-40B4-BE49-F238E27FC236}">
                <a16:creationId xmlns:a16="http://schemas.microsoft.com/office/drawing/2014/main" id="{897284FB-5A8C-4914-A2F7-7602B05A83EE}"/>
              </a:ext>
            </a:extLst>
          </p:cNvPr>
          <p:cNvSpPr txBox="1"/>
          <p:nvPr/>
        </p:nvSpPr>
        <p:spPr>
          <a:xfrm>
            <a:off x="10221316" y="597105"/>
            <a:ext cx="7484555" cy="4896212"/>
          </a:xfrm>
          <a:prstGeom prst="rect">
            <a:avLst/>
          </a:prstGeom>
          <a:solidFill>
            <a:schemeClr val="bg1"/>
          </a:solidFill>
        </p:spPr>
        <p:txBody>
          <a:bodyPr wrap="square" lIns="0" tIns="0" rIns="0" bIns="0" rtlCol="0" anchor="t">
            <a:spAutoFit/>
          </a:bodyPr>
          <a:lstStyle/>
          <a:p>
            <a:pPr algn="ctr">
              <a:lnSpc>
                <a:spcPts val="13001"/>
              </a:lnSpc>
            </a:pPr>
            <a:r>
              <a:rPr lang="en-US" sz="9000" b="1" spc="-155" dirty="0">
                <a:solidFill>
                  <a:srgbClr val="4D8BA7"/>
                </a:solidFill>
                <a:latin typeface="Abhaya Libre Regular Bold" panose="020B0604020202020204"/>
              </a:rPr>
              <a:t>Respect</a:t>
            </a:r>
            <a:r>
              <a:rPr lang="en-US" sz="8100" b="1" spc="-155" dirty="0">
                <a:solidFill>
                  <a:srgbClr val="4D8BA7"/>
                </a:solidFill>
                <a:latin typeface="Abhaya Libre Regular Bold" panose="020B0604020202020204"/>
              </a:rPr>
              <a:t>, </a:t>
            </a:r>
          </a:p>
          <a:p>
            <a:pPr algn="ctr">
              <a:lnSpc>
                <a:spcPts val="13001"/>
              </a:lnSpc>
            </a:pPr>
            <a:r>
              <a:rPr lang="en-US" sz="8100" b="1" spc="-155" dirty="0">
                <a:solidFill>
                  <a:srgbClr val="4D8BA7"/>
                </a:solidFill>
                <a:latin typeface="Abhaya Libre Regular Bold" panose="020B0604020202020204"/>
              </a:rPr>
              <a:t>protect, </a:t>
            </a:r>
          </a:p>
          <a:p>
            <a:pPr algn="ctr">
              <a:lnSpc>
                <a:spcPts val="13001"/>
              </a:lnSpc>
            </a:pPr>
            <a:r>
              <a:rPr lang="en-US" sz="8100" b="1" spc="-155" dirty="0">
                <a:solidFill>
                  <a:srgbClr val="4D8BA7"/>
                </a:solidFill>
                <a:latin typeface="Abhaya Libre Regular Bold" panose="020B0604020202020204"/>
              </a:rPr>
              <a:t>enjoy.</a:t>
            </a:r>
          </a:p>
        </p:txBody>
      </p:sp>
      <p:sp>
        <p:nvSpPr>
          <p:cNvPr id="23" name="TextBox 7">
            <a:extLst>
              <a:ext uri="{FF2B5EF4-FFF2-40B4-BE49-F238E27FC236}">
                <a16:creationId xmlns:a16="http://schemas.microsoft.com/office/drawing/2014/main" id="{1862A532-9D30-4420-8DAD-B0AFB92CA269}"/>
              </a:ext>
            </a:extLst>
          </p:cNvPr>
          <p:cNvSpPr txBox="1"/>
          <p:nvPr/>
        </p:nvSpPr>
        <p:spPr>
          <a:xfrm>
            <a:off x="11346680" y="5866669"/>
            <a:ext cx="6744260" cy="3141886"/>
          </a:xfrm>
          <a:prstGeom prst="rect">
            <a:avLst/>
          </a:prstGeom>
        </p:spPr>
        <p:txBody>
          <a:bodyPr wrap="square" lIns="0" tIns="0" rIns="0" bIns="0" rtlCol="0" anchor="t">
            <a:spAutoFit/>
          </a:bodyPr>
          <a:lstStyle/>
          <a:p>
            <a:pPr>
              <a:lnSpc>
                <a:spcPts val="4928"/>
              </a:lnSpc>
            </a:pPr>
            <a:r>
              <a:rPr lang="en-US" sz="3600" spc="65" dirty="0">
                <a:latin typeface="Abhaya Libre Regular Bold" panose="020B0604020202020204"/>
              </a:rPr>
              <a:t>Creating the right consumer-facing messaging to encourage residents and visitors to begin enjoying our open spaces safely and responsibly again.</a:t>
            </a:r>
          </a:p>
        </p:txBody>
      </p:sp>
      <p:pic>
        <p:nvPicPr>
          <p:cNvPr id="3" name="Picture 2">
            <a:extLst>
              <a:ext uri="{FF2B5EF4-FFF2-40B4-BE49-F238E27FC236}">
                <a16:creationId xmlns:a16="http://schemas.microsoft.com/office/drawing/2014/main" id="{DC25B8A6-2D35-490B-AB1A-9E888CA0D79B}"/>
              </a:ext>
            </a:extLst>
          </p:cNvPr>
          <p:cNvPicPr>
            <a:picLocks noChangeAspect="1"/>
          </p:cNvPicPr>
          <p:nvPr/>
        </p:nvPicPr>
        <p:blipFill>
          <a:blip r:embed="rId6"/>
          <a:stretch>
            <a:fillRect/>
          </a:stretch>
        </p:blipFill>
        <p:spPr>
          <a:xfrm>
            <a:off x="453401" y="3351847"/>
            <a:ext cx="3936945" cy="3786809"/>
          </a:xfrm>
          <a:prstGeom prst="rect">
            <a:avLst/>
          </a:prstGeom>
        </p:spPr>
      </p:pic>
      <p:pic>
        <p:nvPicPr>
          <p:cNvPr id="4" name="Picture 3">
            <a:extLst>
              <a:ext uri="{FF2B5EF4-FFF2-40B4-BE49-F238E27FC236}">
                <a16:creationId xmlns:a16="http://schemas.microsoft.com/office/drawing/2014/main" id="{DDB11E2A-2D9D-4E44-B8B4-E18291B3DC05}"/>
              </a:ext>
            </a:extLst>
          </p:cNvPr>
          <p:cNvPicPr>
            <a:picLocks noChangeAspect="1"/>
          </p:cNvPicPr>
          <p:nvPr/>
        </p:nvPicPr>
        <p:blipFill>
          <a:blip r:embed="rId7"/>
          <a:stretch>
            <a:fillRect/>
          </a:stretch>
        </p:blipFill>
        <p:spPr>
          <a:xfrm>
            <a:off x="7065724" y="237638"/>
            <a:ext cx="3339548" cy="3786809"/>
          </a:xfrm>
          <a:prstGeom prst="rect">
            <a:avLst/>
          </a:prstGeom>
        </p:spPr>
      </p:pic>
    </p:spTree>
    <p:extLst>
      <p:ext uri="{BB962C8B-B14F-4D97-AF65-F5344CB8AC3E}">
        <p14:creationId xmlns:p14="http://schemas.microsoft.com/office/powerpoint/2010/main" val="350868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08EA5"/>
        </a:solidFill>
        <a:effectLst/>
      </p:bgPr>
    </p:bg>
    <p:spTree>
      <p:nvGrpSpPr>
        <p:cNvPr id="1" name=""/>
        <p:cNvGrpSpPr/>
        <p:nvPr/>
      </p:nvGrpSpPr>
      <p:grpSpPr>
        <a:xfrm>
          <a:off x="0" y="0"/>
          <a:ext cx="0" cy="0"/>
          <a:chOff x="0" y="0"/>
          <a:chExt cx="0" cy="0"/>
        </a:xfrm>
      </p:grpSpPr>
      <p:sp>
        <p:nvSpPr>
          <p:cNvPr id="2" name="AutoShape 2"/>
          <p:cNvSpPr/>
          <p:nvPr/>
        </p:nvSpPr>
        <p:spPr>
          <a:xfrm>
            <a:off x="-376184" y="-216784"/>
            <a:ext cx="5867410" cy="10720569"/>
          </a:xfrm>
          <a:prstGeom prst="rect">
            <a:avLst/>
          </a:prstGeom>
          <a:solidFill>
            <a:srgbClr val="FBFFFF"/>
          </a:solidFill>
        </p:spPr>
      </p:sp>
      <p:sp>
        <p:nvSpPr>
          <p:cNvPr id="3" name="AutoShape 3"/>
          <p:cNvSpPr/>
          <p:nvPr/>
        </p:nvSpPr>
        <p:spPr>
          <a:xfrm>
            <a:off x="4329921" y="-110072"/>
            <a:ext cx="1161305" cy="10507144"/>
          </a:xfrm>
          <a:prstGeom prst="rect">
            <a:avLst/>
          </a:prstGeom>
          <a:solidFill>
            <a:srgbClr val="BBD9D7">
              <a:alpha val="16862"/>
            </a:srgbClr>
          </a:solidFill>
        </p:spPr>
      </p:sp>
      <p:pic>
        <p:nvPicPr>
          <p:cNvPr id="4" name="Picture 4"/>
          <p:cNvPicPr>
            <a:picLocks noChangeAspect="1"/>
          </p:cNvPicPr>
          <p:nvPr/>
        </p:nvPicPr>
        <p:blipFill>
          <a:blip r:embed="rId2"/>
          <a:srcRect t="7263" b="7263"/>
          <a:stretch>
            <a:fillRect/>
          </a:stretch>
        </p:blipFill>
        <p:spPr>
          <a:xfrm>
            <a:off x="1028700" y="1028700"/>
            <a:ext cx="7702622" cy="8229600"/>
          </a:xfrm>
          <a:prstGeom prst="rect">
            <a:avLst/>
          </a:prstGeom>
        </p:spPr>
      </p:pic>
      <p:grpSp>
        <p:nvGrpSpPr>
          <p:cNvPr id="5" name="Group 5"/>
          <p:cNvGrpSpPr/>
          <p:nvPr/>
        </p:nvGrpSpPr>
        <p:grpSpPr>
          <a:xfrm>
            <a:off x="9075217" y="1779699"/>
            <a:ext cx="8755583" cy="6902772"/>
            <a:chOff x="-406400" y="84906"/>
            <a:chExt cx="11674110" cy="9203697"/>
          </a:xfrm>
        </p:grpSpPr>
        <p:sp>
          <p:nvSpPr>
            <p:cNvPr id="6" name="TextBox 6"/>
            <p:cNvSpPr txBox="1"/>
            <p:nvPr/>
          </p:nvSpPr>
          <p:spPr>
            <a:xfrm>
              <a:off x="-406400" y="84906"/>
              <a:ext cx="11674110" cy="6668492"/>
            </a:xfrm>
            <a:prstGeom prst="rect">
              <a:avLst/>
            </a:prstGeom>
          </p:spPr>
          <p:txBody>
            <a:bodyPr wrap="square" lIns="0" tIns="0" rIns="0" bIns="0" rtlCol="0" anchor="t">
              <a:spAutoFit/>
            </a:bodyPr>
            <a:lstStyle/>
            <a:p>
              <a:pPr marL="0" marR="0" lvl="0" indent="0" algn="l" defTabSz="914400" rtl="0" eaLnBrk="1" fontAlgn="auto" latinLnBrk="0" hangingPunct="1">
                <a:lnSpc>
                  <a:spcPts val="13000"/>
                </a:lnSpc>
                <a:spcBef>
                  <a:spcPts val="0"/>
                </a:spcBef>
                <a:spcAft>
                  <a:spcPts val="0"/>
                </a:spcAft>
                <a:buClrTx/>
                <a:buSzTx/>
                <a:buFontTx/>
                <a:buNone/>
                <a:tabLst/>
                <a:defRPr/>
              </a:pPr>
              <a:r>
                <a:rPr kumimoji="0" lang="en-US" sz="9600" b="0" i="0" u="none" strike="noStrike" kern="1200" cap="none" spc="-155" normalizeH="0" baseline="0" noProof="0" dirty="0">
                  <a:ln>
                    <a:noFill/>
                  </a:ln>
                  <a:solidFill>
                    <a:srgbClr val="FBFFFF"/>
                  </a:solidFill>
                  <a:effectLst/>
                  <a:uLnTx/>
                  <a:uFillTx/>
                  <a:latin typeface="Abhaya Libre Regular Bold" panose="020B0604020202020204" charset="0"/>
                  <a:cs typeface="Abhaya Libre Regular Bold" panose="020B0604020202020204" charset="0"/>
                </a:rPr>
                <a:t>The Secret Garden of England</a:t>
              </a:r>
            </a:p>
          </p:txBody>
        </p:sp>
        <p:sp>
          <p:nvSpPr>
            <p:cNvPr id="7" name="TextBox 7"/>
            <p:cNvSpPr txBox="1"/>
            <p:nvPr/>
          </p:nvSpPr>
          <p:spPr>
            <a:xfrm>
              <a:off x="0" y="7065772"/>
              <a:ext cx="10504395" cy="2222831"/>
            </a:xfrm>
            <a:prstGeom prst="rect">
              <a:avLst/>
            </a:prstGeom>
          </p:spPr>
          <p:txBody>
            <a:bodyPr lIns="0" tIns="0" rIns="0" bIns="0" rtlCol="0" anchor="t">
              <a:spAutoFit/>
            </a:bodyPr>
            <a:lstStyle/>
            <a:p>
              <a:pPr marL="0" marR="0" lvl="0" indent="0" algn="l" defTabSz="914400" rtl="0" eaLnBrk="1" fontAlgn="auto" latinLnBrk="0" hangingPunct="1">
                <a:lnSpc>
                  <a:spcPts val="6468"/>
                </a:lnSpc>
                <a:spcBef>
                  <a:spcPts val="0"/>
                </a:spcBef>
                <a:spcAft>
                  <a:spcPts val="0"/>
                </a:spcAft>
                <a:buClrTx/>
                <a:buSzTx/>
                <a:buFontTx/>
                <a:buNone/>
                <a:tabLst/>
                <a:defRPr/>
              </a:pPr>
              <a:r>
                <a:rPr kumimoji="0" lang="en-US" sz="5400" b="0" i="0" u="none" strike="noStrike" kern="1200" cap="none" spc="84" normalizeH="0" baseline="0" noProof="0" dirty="0">
                  <a:ln>
                    <a:noFill/>
                  </a:ln>
                  <a:solidFill>
                    <a:srgbClr val="FBFFFF"/>
                  </a:solidFill>
                  <a:effectLst/>
                  <a:uLnTx/>
                  <a:uFillTx/>
                  <a:latin typeface="Abhaya Libre Regular Bold" panose="020B0604020202020204" charset="0"/>
                  <a:cs typeface="Abhaya Libre Regular Bold" panose="020B0604020202020204" charset="0"/>
                </a:rPr>
                <a:t>Consumer confidence campaign - Summer 2020</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sitBritain and VisitEngland powerpoint template 16x9 final">
  <a:themeElements>
    <a:clrScheme name="Custom 6">
      <a:dk1>
        <a:srgbClr val="120742"/>
      </a:dk1>
      <a:lt1>
        <a:sysClr val="window" lastClr="FFFFFF"/>
      </a:lt1>
      <a:dk2>
        <a:srgbClr val="4B5461"/>
      </a:dk2>
      <a:lt2>
        <a:srgbClr val="A1AEAF"/>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0742"/>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Britain and VisitEngland powerpoint template 16x9.pptx" id="{D8ACA08A-BEB0-483A-967C-E83FEAFB793B}" vid="{163AE701-38B3-4742-99C6-D3EF65931BE7}"/>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2680</Words>
  <Application>Microsoft Office PowerPoint</Application>
  <PresentationFormat>Custom</PresentationFormat>
  <Paragraphs>280</Paragraphs>
  <Slides>42</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42</vt:i4>
      </vt:variant>
    </vt:vector>
  </HeadingPairs>
  <TitlesOfParts>
    <vt:vector size="54" baseType="lpstr">
      <vt:lpstr>Poppins</vt:lpstr>
      <vt:lpstr>Arial</vt:lpstr>
      <vt:lpstr>Wingdings</vt:lpstr>
      <vt:lpstr>Abhaya Libre Regular Bold</vt:lpstr>
      <vt:lpstr>Abhaya Libre Regular</vt:lpstr>
      <vt:lpstr>Aharoni</vt:lpstr>
      <vt:lpstr>Abril Fatface</vt:lpstr>
      <vt:lpstr>Calibri</vt:lpstr>
      <vt:lpstr>Open Sans Light Bold Italics</vt:lpstr>
      <vt:lpstr>Office Theme</vt:lpstr>
      <vt:lpstr>VisitBritain and VisitEngland powerpoint template 16x9 final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ROAD TO RECOVERY Moving towards a ‘new normal’</vt:lpstr>
      <vt:lpstr> SUPPORTING YOU</vt:lpstr>
      <vt:lpstr> THE PHASES OF RECOVERY</vt:lpstr>
      <vt:lpstr>PowerPoint Presentation</vt:lpstr>
      <vt:lpstr>PowerPoint Presentation</vt:lpstr>
      <vt:lpstr>PowerPoint Presentation</vt:lpstr>
      <vt:lpstr> PHASE 1 – 2: CRISIS TO EARLY RECOVERY</vt:lpstr>
      <vt:lpstr> INSPIRING THEM TO DREAM: HOW CAN YOU GET INVOLVED?</vt:lpstr>
      <vt:lpstr>PowerPoint Presentation</vt:lpstr>
      <vt:lpstr>PowerPoint Presentation</vt:lpstr>
      <vt:lpstr> REASSURANCE CAMPAIGN – “KNOW BEFORE YOU 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Alanna Kite</dc:creator>
  <cp:lastModifiedBy>Alanna Kite</cp:lastModifiedBy>
  <cp:revision>1</cp:revision>
  <dcterms:created xsi:type="dcterms:W3CDTF">2020-06-19T11:17:10Z</dcterms:created>
  <dcterms:modified xsi:type="dcterms:W3CDTF">2020-06-19T11:17:40Z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3808268</vt:lpwstr>
  </property>
  <property fmtid="{D5CDD505-2E9C-101B-9397-08002B2CF9AE}" name="NXPowerLiteSettings" pid="3">
    <vt:lpwstr>C7000400038000</vt:lpwstr>
  </property>
  <property fmtid="{D5CDD505-2E9C-101B-9397-08002B2CF9AE}" name="NXPowerLiteVersion" pid="4">
    <vt:lpwstr>S9.0.1</vt:lpwstr>
  </property>
</Properties>
</file>